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ndy Casual" charset="1" panose="00000500000000000000"/>
      <p:regular r:id="rId10"/>
    </p:embeddedFont>
    <p:embeddedFont>
      <p:font typeface="Pompiere" charset="1" panose="02000000000000000000"/>
      <p:regular r:id="rId11"/>
    </p:embeddedFont>
    <p:embeddedFont>
      <p:font typeface="Krabuler" charset="1" panose="00000500000000000000"/>
      <p:regular r:id="rId12"/>
    </p:embeddedFont>
    <p:embeddedFont>
      <p:font typeface="Marykate" charset="1" panose="00000000000000000000"/>
      <p:regular r:id="rId13"/>
    </p:embeddedFont>
    <p:embeddedFont>
      <p:font typeface="29LT Adir" charset="1" panose="00000506000000000000"/>
      <p:regular r:id="rId14"/>
    </p:embeddedFont>
    <p:embeddedFont>
      <p:font typeface="29LT Adir Bold" charset="1" panose="00000806000000000000"/>
      <p:regular r:id="rId15"/>
    </p:embeddedFont>
    <p:embeddedFont>
      <p:font typeface="29LT Adir Thin" charset="1" panose="00000206000000000000"/>
      <p:regular r:id="rId16"/>
    </p:embeddedFont>
    <p:embeddedFont>
      <p:font typeface="29LT Adir Extra-Light" charset="1" panose="00000306000000000000"/>
      <p:regular r:id="rId17"/>
    </p:embeddedFont>
    <p:embeddedFont>
      <p:font typeface="29LT Adir Light" charset="1" panose="00000406000000000000"/>
      <p:regular r:id="rId18"/>
    </p:embeddedFont>
    <p:embeddedFont>
      <p:font typeface="29LT Adir Medium" charset="1" panose="00000606000000000000"/>
      <p:regular r:id="rId19"/>
    </p:embeddedFont>
    <p:embeddedFont>
      <p:font typeface="29LT Adir Semi-Bold" charset="1" panose="00000706000000000000"/>
      <p:regular r:id="rId20"/>
    </p:embeddedFont>
    <p:embeddedFont>
      <p:font typeface="29LT Adir Ultra-Bold" charset="1" panose="00000906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62" Target="slides/slide41.xml" Type="http://schemas.openxmlformats.org/officeDocument/2006/relationships/slide"/><Relationship Id="rId63" Target="slides/slide42.xml" Type="http://schemas.openxmlformats.org/officeDocument/2006/relationships/slide"/><Relationship Id="rId64" Target="slides/slide43.xml" Type="http://schemas.openxmlformats.org/officeDocument/2006/relationships/slide"/><Relationship Id="rId65" Target="slides/slide44.xml" Type="http://schemas.openxmlformats.org/officeDocument/2006/relationships/slide"/><Relationship Id="rId66" Target="slides/slide45.xml" Type="http://schemas.openxmlformats.org/officeDocument/2006/relationships/slide"/><Relationship Id="rId67" Target="slides/slide46.xml" Type="http://schemas.openxmlformats.org/officeDocument/2006/relationships/slide"/><Relationship Id="rId68" Target="slides/slide4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https://financebuzz.com/mothers-day-statistics#:~:text=There%20are%20an%20estimated%202.2,million%20living%20in%20the%20U.S." TargetMode="External" Type="http://schemas.openxmlformats.org/officeDocument/2006/relationships/hyperlink"/><Relationship Id="rId3" Target="../media/image25.jpeg" Type="http://schemas.openxmlformats.org/officeDocument/2006/relationships/image"/><Relationship Id="rId4" Target="../media/image26.jpeg" Type="http://schemas.openxmlformats.org/officeDocument/2006/relationships/image"/><Relationship Id="rId5" Target="../media/image27.jpe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2.png" Type="http://schemas.openxmlformats.org/officeDocument/2006/relationships/image"/><Relationship Id="rId4" Target="../media/image4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2.png" Type="http://schemas.openxmlformats.org/officeDocument/2006/relationships/image"/><Relationship Id="rId4" Target="../media/image41.png" Type="http://schemas.openxmlformats.org/officeDocument/2006/relationships/image"/><Relationship Id="rId5" Target="../media/image43.jpe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44.jpe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jpeg" Type="http://schemas.openxmlformats.org/officeDocument/2006/relationships/image"/><Relationship Id="rId7" Target="../media/image53.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3.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6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76.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2" Target="../media/image77.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80.png" Type="http://schemas.openxmlformats.org/officeDocument/2006/relationships/image"/><Relationship Id="rId8" Target="../media/image81.png" Type="http://schemas.openxmlformats.org/officeDocument/2006/relationships/image"/><Relationship Id="rId9" Target="../media/image8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45.png" Type="http://schemas.openxmlformats.org/officeDocument/2006/relationships/image"/><Relationship Id="rId12" Target="../media/image91.png" Type="http://schemas.openxmlformats.org/officeDocument/2006/relationships/image"/><Relationship Id="rId13" Target="../media/image92.svg" Type="http://schemas.openxmlformats.org/officeDocument/2006/relationships/image"/><Relationship Id="rId14" Target="../media/image93.png" Type="http://schemas.openxmlformats.org/officeDocument/2006/relationships/image"/><Relationship Id="rId15" Target="../media/image46.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2" Target="../media/image94.png" Type="http://schemas.openxmlformats.org/officeDocument/2006/relationships/image"/><Relationship Id="rId3" Target="../media/image95.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2" Target="../media/image94.png" Type="http://schemas.openxmlformats.org/officeDocument/2006/relationships/image"/><Relationship Id="rId3" Target="../media/image95.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2" Target="../media/image94.png" Type="http://schemas.openxmlformats.org/officeDocument/2006/relationships/image"/><Relationship Id="rId3" Target="../media/image95.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00.png" Type="http://schemas.openxmlformats.org/officeDocument/2006/relationships/image"/><Relationship Id="rId3" Target="../media/image101.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96.png" Type="http://schemas.openxmlformats.org/officeDocument/2006/relationships/image"/><Relationship Id="rId9" Target="../media/image97.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2.png" Type="http://schemas.openxmlformats.org/officeDocument/2006/relationships/image"/><Relationship Id="rId3" Target="../media/image10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8.png" Type="http://schemas.openxmlformats.org/officeDocument/2006/relationships/image"/><Relationship Id="rId5" Target="../media/image99.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8.png" Type="http://schemas.openxmlformats.org/officeDocument/2006/relationships/image"/><Relationship Id="rId4" Target="../media/image20.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8.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0641">
            <a:off x="2641634" y="2724076"/>
            <a:ext cx="1737858" cy="1583030"/>
          </a:xfrm>
          <a:custGeom>
            <a:avLst/>
            <a:gdLst/>
            <a:ahLst/>
            <a:cxnLst/>
            <a:rect r="r" b="b" t="t" l="l"/>
            <a:pathLst>
              <a:path h="1583030" w="1737858">
                <a:moveTo>
                  <a:pt x="0" y="0"/>
                </a:moveTo>
                <a:lnTo>
                  <a:pt x="1737858" y="0"/>
                </a:lnTo>
                <a:lnTo>
                  <a:pt x="1737858"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358754" y="4268508"/>
            <a:ext cx="11608591" cy="2064309"/>
          </a:xfrm>
          <a:prstGeom prst="rect">
            <a:avLst/>
          </a:prstGeom>
        </p:spPr>
        <p:txBody>
          <a:bodyPr anchor="t" rtlCol="false" tIns="0" lIns="0" bIns="0" rIns="0">
            <a:spAutoFit/>
          </a:bodyPr>
          <a:lstStyle/>
          <a:p>
            <a:pPr algn="ctr">
              <a:lnSpc>
                <a:spcPts val="15460"/>
              </a:lnSpc>
            </a:pPr>
            <a:r>
              <a:rPr lang="en-US" sz="15616" spc="343">
                <a:solidFill>
                  <a:srgbClr val="000000"/>
                </a:solidFill>
                <a:latin typeface="Pompiere"/>
              </a:rPr>
              <a:t>A1: Needfinding</a:t>
            </a:r>
          </a:p>
        </p:txBody>
      </p:sp>
      <p:sp>
        <p:nvSpPr>
          <p:cNvPr name="Freeform 6" id="6"/>
          <p:cNvSpPr/>
          <p:nvPr/>
        </p:nvSpPr>
        <p:spPr>
          <a:xfrm flipH="false" flipV="false" rot="-1399026">
            <a:off x="15417035" y="5939951"/>
            <a:ext cx="1719464" cy="2465181"/>
          </a:xfrm>
          <a:custGeom>
            <a:avLst/>
            <a:gdLst/>
            <a:ahLst/>
            <a:cxnLst/>
            <a:rect r="r" b="b" t="t" l="l"/>
            <a:pathLst>
              <a:path h="2465181" w="1719464">
                <a:moveTo>
                  <a:pt x="0" y="0"/>
                </a:moveTo>
                <a:lnTo>
                  <a:pt x="1719463" y="0"/>
                </a:lnTo>
                <a:lnTo>
                  <a:pt x="1719463" y="2465180"/>
                </a:lnTo>
                <a:lnTo>
                  <a:pt x="0" y="24651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10800000">
            <a:off x="7670131" y="8661831"/>
            <a:ext cx="12159733" cy="1680254"/>
          </a:xfrm>
          <a:custGeom>
            <a:avLst/>
            <a:gdLst/>
            <a:ahLst/>
            <a:cxnLst/>
            <a:rect r="r" b="b" t="t" l="l"/>
            <a:pathLst>
              <a:path h="1680254" w="12159733">
                <a:moveTo>
                  <a:pt x="12159733" y="0"/>
                </a:moveTo>
                <a:lnTo>
                  <a:pt x="0" y="0"/>
                </a:lnTo>
                <a:lnTo>
                  <a:pt x="0" y="1680254"/>
                </a:lnTo>
                <a:lnTo>
                  <a:pt x="12159733" y="1680254"/>
                </a:lnTo>
                <a:lnTo>
                  <a:pt x="1215973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0">
            <a:off x="-1972581" y="-143918"/>
            <a:ext cx="13032502" cy="1800855"/>
          </a:xfrm>
          <a:custGeom>
            <a:avLst/>
            <a:gdLst/>
            <a:ahLst/>
            <a:cxnLst/>
            <a:rect r="r" b="b" t="t" l="l"/>
            <a:pathLst>
              <a:path h="1800855" w="13032502">
                <a:moveTo>
                  <a:pt x="13032501" y="0"/>
                </a:moveTo>
                <a:lnTo>
                  <a:pt x="0" y="0"/>
                </a:lnTo>
                <a:lnTo>
                  <a:pt x="0" y="1800855"/>
                </a:lnTo>
                <a:lnTo>
                  <a:pt x="13032501" y="1800855"/>
                </a:lnTo>
                <a:lnTo>
                  <a:pt x="1303250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730778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Why Mothers?</a:t>
            </a:r>
          </a:p>
        </p:txBody>
      </p:sp>
      <p:sp>
        <p:nvSpPr>
          <p:cNvPr name="TextBox 3" id="3"/>
          <p:cNvSpPr txBox="true"/>
          <p:nvPr/>
        </p:nvSpPr>
        <p:spPr>
          <a:xfrm rot="0">
            <a:off x="1028700" y="2658123"/>
            <a:ext cx="7706701" cy="180022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Have needs/problems we have a stake in</a:t>
            </a:r>
          </a:p>
        </p:txBody>
      </p:sp>
      <p:sp>
        <p:nvSpPr>
          <p:cNvPr name="Freeform 4" id="4"/>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13745165" y="2168868"/>
            <a:ext cx="3737539" cy="3585806"/>
          </a:xfrm>
          <a:custGeom>
            <a:avLst/>
            <a:gdLst/>
            <a:ahLst/>
            <a:cxnLst/>
            <a:rect r="r" b="b" t="t" l="l"/>
            <a:pathLst>
              <a:path h="3585806" w="3737539">
                <a:moveTo>
                  <a:pt x="0" y="0"/>
                </a:moveTo>
                <a:lnTo>
                  <a:pt x="3737539" y="0"/>
                </a:lnTo>
                <a:lnTo>
                  <a:pt x="3737539" y="3585806"/>
                </a:lnTo>
                <a:lnTo>
                  <a:pt x="0" y="3585806"/>
                </a:lnTo>
                <a:lnTo>
                  <a:pt x="0" y="0"/>
                </a:lnTo>
                <a:close/>
              </a:path>
            </a:pathLst>
          </a:custGeom>
          <a:blipFill>
            <a:blip r:embed="rId2"/>
            <a:stretch>
              <a:fillRect l="0" t="-61327" r="0" b="-64182"/>
            </a:stretch>
          </a:blipFill>
        </p:spPr>
      </p:sp>
      <p:sp>
        <p:nvSpPr>
          <p:cNvPr name="Freeform 3" id="3"/>
          <p:cNvSpPr/>
          <p:nvPr/>
        </p:nvSpPr>
        <p:spPr>
          <a:xfrm flipH="false" flipV="false" rot="0">
            <a:off x="10842350" y="1028700"/>
            <a:ext cx="3333702" cy="4444936"/>
          </a:xfrm>
          <a:custGeom>
            <a:avLst/>
            <a:gdLst/>
            <a:ahLst/>
            <a:cxnLst/>
            <a:rect r="r" b="b" t="t" l="l"/>
            <a:pathLst>
              <a:path h="4444936" w="3333702">
                <a:moveTo>
                  <a:pt x="0" y="0"/>
                </a:moveTo>
                <a:lnTo>
                  <a:pt x="3333702" y="0"/>
                </a:lnTo>
                <a:lnTo>
                  <a:pt x="3333702" y="4444936"/>
                </a:lnTo>
                <a:lnTo>
                  <a:pt x="0" y="4444936"/>
                </a:lnTo>
                <a:lnTo>
                  <a:pt x="0" y="0"/>
                </a:lnTo>
                <a:close/>
              </a:path>
            </a:pathLst>
          </a:custGeom>
          <a:blipFill>
            <a:blip r:embed="rId3"/>
            <a:stretch>
              <a:fillRect l="0" t="0" r="0" b="0"/>
            </a:stretch>
          </a:blipFill>
        </p:spPr>
      </p:sp>
      <p:sp>
        <p:nvSpPr>
          <p:cNvPr name="Freeform 4" id="4"/>
          <p:cNvSpPr/>
          <p:nvPr/>
        </p:nvSpPr>
        <p:spPr>
          <a:xfrm flipH="false" flipV="false" rot="0">
            <a:off x="11841453" y="5143500"/>
            <a:ext cx="4669199" cy="4427376"/>
          </a:xfrm>
          <a:custGeom>
            <a:avLst/>
            <a:gdLst/>
            <a:ahLst/>
            <a:cxnLst/>
            <a:rect r="r" b="b" t="t" l="l"/>
            <a:pathLst>
              <a:path h="4427376" w="4669199">
                <a:moveTo>
                  <a:pt x="0" y="0"/>
                </a:moveTo>
                <a:lnTo>
                  <a:pt x="4669199" y="0"/>
                </a:lnTo>
                <a:lnTo>
                  <a:pt x="4669199" y="4427376"/>
                </a:lnTo>
                <a:lnTo>
                  <a:pt x="0" y="4427376"/>
                </a:lnTo>
                <a:lnTo>
                  <a:pt x="0" y="0"/>
                </a:lnTo>
                <a:close/>
              </a:path>
            </a:pathLst>
          </a:custGeom>
          <a:blipFill>
            <a:blip r:embed="rId4"/>
            <a:stretch>
              <a:fillRect l="-7329" t="-25167" r="0" b="0"/>
            </a:stretch>
          </a:blipFill>
        </p:spPr>
      </p:sp>
      <p:sp>
        <p:nvSpPr>
          <p:cNvPr name="TextBox 5" id="5"/>
          <p:cNvSpPr txBox="true"/>
          <p:nvPr/>
        </p:nvSpPr>
        <p:spPr>
          <a:xfrm rot="0">
            <a:off x="1028700" y="1019175"/>
            <a:ext cx="730778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Why Mothers?</a:t>
            </a:r>
          </a:p>
        </p:txBody>
      </p:sp>
      <p:sp>
        <p:nvSpPr>
          <p:cNvPr name="TextBox 6" id="6"/>
          <p:cNvSpPr txBox="true"/>
          <p:nvPr/>
        </p:nvSpPr>
        <p:spPr>
          <a:xfrm rot="0">
            <a:off x="1028700" y="2658123"/>
            <a:ext cx="7706701" cy="180022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Have needs/problems we have a stake in</a:t>
            </a:r>
          </a:p>
        </p:txBody>
      </p:sp>
      <p:sp>
        <p:nvSpPr>
          <p:cNvPr name="Freeform 7" id="7"/>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5">
              <a:extLst>
                <a:ext uri="{96DAC541-7B7A-43D3-8B79-37D633B846F1}">
                  <asvg:svgBlip xmlns:asvg="http://schemas.microsoft.com/office/drawing/2016/SVG/main" r:embed="rId6"/>
                </a:ext>
              </a:extLst>
            </a:blip>
            <a:stretch>
              <a:fillRect l="-62081"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13745165" y="2168868"/>
            <a:ext cx="3737539" cy="3585806"/>
          </a:xfrm>
          <a:custGeom>
            <a:avLst/>
            <a:gdLst/>
            <a:ahLst/>
            <a:cxnLst/>
            <a:rect r="r" b="b" t="t" l="l"/>
            <a:pathLst>
              <a:path h="3585806" w="3737539">
                <a:moveTo>
                  <a:pt x="0" y="0"/>
                </a:moveTo>
                <a:lnTo>
                  <a:pt x="3737539" y="0"/>
                </a:lnTo>
                <a:lnTo>
                  <a:pt x="3737539" y="3585806"/>
                </a:lnTo>
                <a:lnTo>
                  <a:pt x="0" y="3585806"/>
                </a:lnTo>
                <a:lnTo>
                  <a:pt x="0" y="0"/>
                </a:lnTo>
                <a:close/>
              </a:path>
            </a:pathLst>
          </a:custGeom>
          <a:blipFill>
            <a:blip r:embed="rId2"/>
            <a:stretch>
              <a:fillRect l="0" t="-61327" r="0" b="-64182"/>
            </a:stretch>
          </a:blipFill>
        </p:spPr>
      </p:sp>
      <p:sp>
        <p:nvSpPr>
          <p:cNvPr name="Freeform 3" id="3"/>
          <p:cNvSpPr/>
          <p:nvPr/>
        </p:nvSpPr>
        <p:spPr>
          <a:xfrm flipH="false" flipV="false" rot="0">
            <a:off x="10842350" y="1028700"/>
            <a:ext cx="3333702" cy="4444936"/>
          </a:xfrm>
          <a:custGeom>
            <a:avLst/>
            <a:gdLst/>
            <a:ahLst/>
            <a:cxnLst/>
            <a:rect r="r" b="b" t="t" l="l"/>
            <a:pathLst>
              <a:path h="4444936" w="3333702">
                <a:moveTo>
                  <a:pt x="0" y="0"/>
                </a:moveTo>
                <a:lnTo>
                  <a:pt x="3333702" y="0"/>
                </a:lnTo>
                <a:lnTo>
                  <a:pt x="3333702" y="4444936"/>
                </a:lnTo>
                <a:lnTo>
                  <a:pt x="0" y="4444936"/>
                </a:lnTo>
                <a:lnTo>
                  <a:pt x="0" y="0"/>
                </a:lnTo>
                <a:close/>
              </a:path>
            </a:pathLst>
          </a:custGeom>
          <a:blipFill>
            <a:blip r:embed="rId3"/>
            <a:stretch>
              <a:fillRect l="0" t="0" r="0" b="0"/>
            </a:stretch>
          </a:blipFill>
        </p:spPr>
      </p:sp>
      <p:sp>
        <p:nvSpPr>
          <p:cNvPr name="Freeform 4" id="4"/>
          <p:cNvSpPr/>
          <p:nvPr/>
        </p:nvSpPr>
        <p:spPr>
          <a:xfrm flipH="false" flipV="false" rot="0">
            <a:off x="11841453" y="5143500"/>
            <a:ext cx="4669199" cy="4427376"/>
          </a:xfrm>
          <a:custGeom>
            <a:avLst/>
            <a:gdLst/>
            <a:ahLst/>
            <a:cxnLst/>
            <a:rect r="r" b="b" t="t" l="l"/>
            <a:pathLst>
              <a:path h="4427376" w="4669199">
                <a:moveTo>
                  <a:pt x="0" y="0"/>
                </a:moveTo>
                <a:lnTo>
                  <a:pt x="4669199" y="0"/>
                </a:lnTo>
                <a:lnTo>
                  <a:pt x="4669199" y="4427376"/>
                </a:lnTo>
                <a:lnTo>
                  <a:pt x="0" y="4427376"/>
                </a:lnTo>
                <a:lnTo>
                  <a:pt x="0" y="0"/>
                </a:lnTo>
                <a:close/>
              </a:path>
            </a:pathLst>
          </a:custGeom>
          <a:blipFill>
            <a:blip r:embed="rId4"/>
            <a:stretch>
              <a:fillRect l="-7329" t="-25167" r="0" b="0"/>
            </a:stretch>
          </a:blipFill>
        </p:spPr>
      </p:sp>
      <p:sp>
        <p:nvSpPr>
          <p:cNvPr name="Freeform 5" id="5"/>
          <p:cNvSpPr/>
          <p:nvPr/>
        </p:nvSpPr>
        <p:spPr>
          <a:xfrm flipH="false" flipV="false" rot="0">
            <a:off x="11841453" y="2086093"/>
            <a:ext cx="1785966" cy="1163110"/>
          </a:xfrm>
          <a:custGeom>
            <a:avLst/>
            <a:gdLst/>
            <a:ahLst/>
            <a:cxnLst/>
            <a:rect r="r" b="b" t="t" l="l"/>
            <a:pathLst>
              <a:path h="1163110" w="1785966">
                <a:moveTo>
                  <a:pt x="0" y="0"/>
                </a:moveTo>
                <a:lnTo>
                  <a:pt x="1785965" y="0"/>
                </a:lnTo>
                <a:lnTo>
                  <a:pt x="1785965" y="1163110"/>
                </a:lnTo>
                <a:lnTo>
                  <a:pt x="0" y="1163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1019175"/>
            <a:ext cx="730778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Why Mothers?</a:t>
            </a:r>
          </a:p>
        </p:txBody>
      </p:sp>
      <p:sp>
        <p:nvSpPr>
          <p:cNvPr name="TextBox 7" id="7"/>
          <p:cNvSpPr txBox="true"/>
          <p:nvPr/>
        </p:nvSpPr>
        <p:spPr>
          <a:xfrm rot="0">
            <a:off x="1028700" y="2658123"/>
            <a:ext cx="7706701" cy="180022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Have needs/problems we have a stake in</a:t>
            </a:r>
          </a:p>
        </p:txBody>
      </p:sp>
      <p:sp>
        <p:nvSpPr>
          <p:cNvPr name="Freeform 8" id="8"/>
          <p:cNvSpPr/>
          <p:nvPr/>
        </p:nvSpPr>
        <p:spPr>
          <a:xfrm flipH="false" flipV="false" rot="0">
            <a:off x="14724686" y="2798661"/>
            <a:ext cx="1785966" cy="1163110"/>
          </a:xfrm>
          <a:custGeom>
            <a:avLst/>
            <a:gdLst/>
            <a:ahLst/>
            <a:cxnLst/>
            <a:rect r="r" b="b" t="t" l="l"/>
            <a:pathLst>
              <a:path h="1163110" w="1785966">
                <a:moveTo>
                  <a:pt x="0" y="0"/>
                </a:moveTo>
                <a:lnTo>
                  <a:pt x="1785966" y="0"/>
                </a:lnTo>
                <a:lnTo>
                  <a:pt x="1785966" y="1163110"/>
                </a:lnTo>
                <a:lnTo>
                  <a:pt x="0" y="1163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4324276" y="5754674"/>
            <a:ext cx="1785966" cy="1163110"/>
          </a:xfrm>
          <a:custGeom>
            <a:avLst/>
            <a:gdLst/>
            <a:ahLst/>
            <a:cxnLst/>
            <a:rect r="r" b="b" t="t" l="l"/>
            <a:pathLst>
              <a:path h="1163110" w="1785966">
                <a:moveTo>
                  <a:pt x="0" y="0"/>
                </a:moveTo>
                <a:lnTo>
                  <a:pt x="1785966" y="0"/>
                </a:lnTo>
                <a:lnTo>
                  <a:pt x="1785966" y="1163110"/>
                </a:lnTo>
                <a:lnTo>
                  <a:pt x="0" y="11631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7">
              <a:extLst>
                <a:ext uri="{96DAC541-7B7A-43D3-8B79-37D633B846F1}">
                  <asvg:svgBlip xmlns:asvg="http://schemas.microsoft.com/office/drawing/2016/SVG/main" r:embed="rId8"/>
                </a:ext>
              </a:extLst>
            </a:blip>
            <a:stretch>
              <a:fillRect l="-62081"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730778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Why Mothers?</a:t>
            </a:r>
          </a:p>
        </p:txBody>
      </p:sp>
      <p:sp>
        <p:nvSpPr>
          <p:cNvPr name="TextBox 3" id="3"/>
          <p:cNvSpPr txBox="true"/>
          <p:nvPr/>
        </p:nvSpPr>
        <p:spPr>
          <a:xfrm rot="0">
            <a:off x="1028700" y="2658123"/>
            <a:ext cx="8115300" cy="627697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Have needs/problems we have a stake in</a:t>
            </a:r>
          </a:p>
          <a:p>
            <a:pPr marL="1280394" indent="-640197" lvl="1">
              <a:lnSpc>
                <a:spcPts val="7116"/>
              </a:lnSpc>
              <a:buFont typeface="Arial"/>
              <a:buChar char="•"/>
            </a:pPr>
            <a:r>
              <a:rPr lang="en-US" sz="5930">
                <a:solidFill>
                  <a:srgbClr val="000000"/>
                </a:solidFill>
                <a:latin typeface="Handy Casual"/>
              </a:rPr>
              <a:t>Around 25% of the population (</a:t>
            </a:r>
            <a:r>
              <a:rPr lang="en-US" sz="5930" u="sng">
                <a:solidFill>
                  <a:srgbClr val="000000"/>
                </a:solidFill>
                <a:latin typeface="Handy Casual"/>
                <a:hlinkClick r:id="rId2" tooltip="https://financebuzz.com/mothers-day-statistics#:~:text=There%20are%20an%20estimated%202.2,million%20living%20in%20the%20U.S."/>
              </a:rPr>
              <a:t>source</a:t>
            </a:r>
            <a:r>
              <a:rPr lang="en-US" sz="5930">
                <a:solidFill>
                  <a:srgbClr val="000000"/>
                </a:solidFill>
                <a:latin typeface="Handy Casual"/>
              </a:rPr>
              <a:t>)</a:t>
            </a:r>
          </a:p>
          <a:p>
            <a:pPr marL="2560789" indent="-853596" lvl="2">
              <a:lnSpc>
                <a:spcPts val="7116"/>
              </a:lnSpc>
              <a:buFont typeface="Arial"/>
              <a:buChar char="⚬"/>
            </a:pPr>
            <a:r>
              <a:rPr lang="en-US" sz="5930">
                <a:solidFill>
                  <a:srgbClr val="000000"/>
                </a:solidFill>
                <a:latin typeface="Handy Casual"/>
              </a:rPr>
              <a:t>Large demographic -&gt; impactful</a:t>
            </a:r>
          </a:p>
          <a:p>
            <a:pPr marL="2560789" indent="-853596" lvl="2">
              <a:lnSpc>
                <a:spcPts val="7116"/>
              </a:lnSpc>
              <a:buFont typeface="Arial"/>
              <a:buChar char="⚬"/>
            </a:pPr>
            <a:r>
              <a:rPr lang="en-US" sz="5930">
                <a:solidFill>
                  <a:srgbClr val="000000"/>
                </a:solidFill>
                <a:latin typeface="Handy Casual"/>
              </a:rPr>
              <a:t>Accessible audience</a:t>
            </a:r>
          </a:p>
        </p:txBody>
      </p:sp>
      <p:sp>
        <p:nvSpPr>
          <p:cNvPr name="Freeform 4" id="4"/>
          <p:cNvSpPr/>
          <p:nvPr/>
        </p:nvSpPr>
        <p:spPr>
          <a:xfrm flipH="false" flipV="false" rot="0">
            <a:off x="13745165" y="2168868"/>
            <a:ext cx="3737539" cy="3585806"/>
          </a:xfrm>
          <a:custGeom>
            <a:avLst/>
            <a:gdLst/>
            <a:ahLst/>
            <a:cxnLst/>
            <a:rect r="r" b="b" t="t" l="l"/>
            <a:pathLst>
              <a:path h="3585806" w="3737539">
                <a:moveTo>
                  <a:pt x="0" y="0"/>
                </a:moveTo>
                <a:lnTo>
                  <a:pt x="3737539" y="0"/>
                </a:lnTo>
                <a:lnTo>
                  <a:pt x="3737539" y="3585806"/>
                </a:lnTo>
                <a:lnTo>
                  <a:pt x="0" y="3585806"/>
                </a:lnTo>
                <a:lnTo>
                  <a:pt x="0" y="0"/>
                </a:lnTo>
                <a:close/>
              </a:path>
            </a:pathLst>
          </a:custGeom>
          <a:blipFill>
            <a:blip r:embed="rId3"/>
            <a:stretch>
              <a:fillRect l="0" t="-61327" r="0" b="-64182"/>
            </a:stretch>
          </a:blipFill>
        </p:spPr>
      </p:sp>
      <p:sp>
        <p:nvSpPr>
          <p:cNvPr name="Freeform 5" id="5"/>
          <p:cNvSpPr/>
          <p:nvPr/>
        </p:nvSpPr>
        <p:spPr>
          <a:xfrm flipH="false" flipV="false" rot="0">
            <a:off x="10842350" y="1028700"/>
            <a:ext cx="3333702" cy="4444936"/>
          </a:xfrm>
          <a:custGeom>
            <a:avLst/>
            <a:gdLst/>
            <a:ahLst/>
            <a:cxnLst/>
            <a:rect r="r" b="b" t="t" l="l"/>
            <a:pathLst>
              <a:path h="4444936" w="3333702">
                <a:moveTo>
                  <a:pt x="0" y="0"/>
                </a:moveTo>
                <a:lnTo>
                  <a:pt x="3333702" y="0"/>
                </a:lnTo>
                <a:lnTo>
                  <a:pt x="3333702" y="4444936"/>
                </a:lnTo>
                <a:lnTo>
                  <a:pt x="0" y="4444936"/>
                </a:lnTo>
                <a:lnTo>
                  <a:pt x="0" y="0"/>
                </a:lnTo>
                <a:close/>
              </a:path>
            </a:pathLst>
          </a:custGeom>
          <a:blipFill>
            <a:blip r:embed="rId4"/>
            <a:stretch>
              <a:fillRect l="0" t="0" r="0" b="0"/>
            </a:stretch>
          </a:blipFill>
        </p:spPr>
      </p:sp>
      <p:sp>
        <p:nvSpPr>
          <p:cNvPr name="Freeform 6" id="6"/>
          <p:cNvSpPr/>
          <p:nvPr/>
        </p:nvSpPr>
        <p:spPr>
          <a:xfrm flipH="false" flipV="false" rot="0">
            <a:off x="11841453" y="5143500"/>
            <a:ext cx="4669199" cy="4427376"/>
          </a:xfrm>
          <a:custGeom>
            <a:avLst/>
            <a:gdLst/>
            <a:ahLst/>
            <a:cxnLst/>
            <a:rect r="r" b="b" t="t" l="l"/>
            <a:pathLst>
              <a:path h="4427376" w="4669199">
                <a:moveTo>
                  <a:pt x="0" y="0"/>
                </a:moveTo>
                <a:lnTo>
                  <a:pt x="4669199" y="0"/>
                </a:lnTo>
                <a:lnTo>
                  <a:pt x="4669199" y="4427376"/>
                </a:lnTo>
                <a:lnTo>
                  <a:pt x="0" y="4427376"/>
                </a:lnTo>
                <a:lnTo>
                  <a:pt x="0" y="0"/>
                </a:lnTo>
                <a:close/>
              </a:path>
            </a:pathLst>
          </a:custGeom>
          <a:blipFill>
            <a:blip r:embed="rId5"/>
            <a:stretch>
              <a:fillRect l="-7329" t="-25167" r="0" b="0"/>
            </a:stretch>
          </a:blipFill>
        </p:spPr>
      </p:sp>
      <p:sp>
        <p:nvSpPr>
          <p:cNvPr name="Freeform 7" id="7"/>
          <p:cNvSpPr/>
          <p:nvPr/>
        </p:nvSpPr>
        <p:spPr>
          <a:xfrm flipH="false" flipV="false" rot="0">
            <a:off x="11841453" y="2086093"/>
            <a:ext cx="1785966" cy="1163110"/>
          </a:xfrm>
          <a:custGeom>
            <a:avLst/>
            <a:gdLst/>
            <a:ahLst/>
            <a:cxnLst/>
            <a:rect r="r" b="b" t="t" l="l"/>
            <a:pathLst>
              <a:path h="1163110" w="1785966">
                <a:moveTo>
                  <a:pt x="0" y="0"/>
                </a:moveTo>
                <a:lnTo>
                  <a:pt x="1785965" y="0"/>
                </a:lnTo>
                <a:lnTo>
                  <a:pt x="1785965" y="1163110"/>
                </a:lnTo>
                <a:lnTo>
                  <a:pt x="0" y="1163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724686" y="2798661"/>
            <a:ext cx="1785966" cy="1163110"/>
          </a:xfrm>
          <a:custGeom>
            <a:avLst/>
            <a:gdLst/>
            <a:ahLst/>
            <a:cxnLst/>
            <a:rect r="r" b="b" t="t" l="l"/>
            <a:pathLst>
              <a:path h="1163110" w="1785966">
                <a:moveTo>
                  <a:pt x="0" y="0"/>
                </a:moveTo>
                <a:lnTo>
                  <a:pt x="1785966" y="0"/>
                </a:lnTo>
                <a:lnTo>
                  <a:pt x="1785966" y="1163110"/>
                </a:lnTo>
                <a:lnTo>
                  <a:pt x="0" y="1163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324276" y="5754674"/>
            <a:ext cx="1785966" cy="1163110"/>
          </a:xfrm>
          <a:custGeom>
            <a:avLst/>
            <a:gdLst/>
            <a:ahLst/>
            <a:cxnLst/>
            <a:rect r="r" b="b" t="t" l="l"/>
            <a:pathLst>
              <a:path h="1163110" w="1785966">
                <a:moveTo>
                  <a:pt x="0" y="0"/>
                </a:moveTo>
                <a:lnTo>
                  <a:pt x="1785966" y="0"/>
                </a:lnTo>
                <a:lnTo>
                  <a:pt x="1785966" y="1163110"/>
                </a:lnTo>
                <a:lnTo>
                  <a:pt x="0" y="1163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8">
              <a:extLst>
                <a:ext uri="{96DAC541-7B7A-43D3-8B79-37D633B846F1}">
                  <asvg:svgBlip xmlns:asvg="http://schemas.microsoft.com/office/drawing/2016/SVG/main" r:embed="rId9"/>
                </a:ext>
              </a:extLst>
            </a:blip>
            <a:stretch>
              <a:fillRect l="-62081"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0641">
            <a:off x="2254592" y="1882843"/>
            <a:ext cx="1737858" cy="1583030"/>
          </a:xfrm>
          <a:custGeom>
            <a:avLst/>
            <a:gdLst/>
            <a:ahLst/>
            <a:cxnLst/>
            <a:rect r="r" b="b" t="t" l="l"/>
            <a:pathLst>
              <a:path h="1583030" w="1737858">
                <a:moveTo>
                  <a:pt x="0" y="0"/>
                </a:moveTo>
                <a:lnTo>
                  <a:pt x="1737858" y="0"/>
                </a:lnTo>
                <a:lnTo>
                  <a:pt x="1737858"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847056" y="3297225"/>
            <a:ext cx="8147517" cy="2056147"/>
          </a:xfrm>
          <a:prstGeom prst="rect">
            <a:avLst/>
          </a:prstGeom>
        </p:spPr>
        <p:txBody>
          <a:bodyPr anchor="t" rtlCol="false" tIns="0" lIns="0" bIns="0" rIns="0">
            <a:spAutoFit/>
          </a:bodyPr>
          <a:lstStyle/>
          <a:p>
            <a:pPr algn="just">
              <a:lnSpc>
                <a:spcPts val="15460"/>
              </a:lnSpc>
            </a:pPr>
            <a:r>
              <a:rPr lang="en-US" sz="15616" spc="343">
                <a:solidFill>
                  <a:srgbClr val="000000"/>
                </a:solidFill>
                <a:latin typeface="Pompiere"/>
              </a:rPr>
              <a:t>Needfinding</a:t>
            </a:r>
          </a:p>
        </p:txBody>
      </p:sp>
      <p:sp>
        <p:nvSpPr>
          <p:cNvPr name="TextBox 6" id="6"/>
          <p:cNvSpPr txBox="true"/>
          <p:nvPr/>
        </p:nvSpPr>
        <p:spPr>
          <a:xfrm rot="0">
            <a:off x="6851850" y="5667697"/>
            <a:ext cx="9036821" cy="2056147"/>
          </a:xfrm>
          <a:prstGeom prst="rect">
            <a:avLst/>
          </a:prstGeom>
        </p:spPr>
        <p:txBody>
          <a:bodyPr anchor="t" rtlCol="false" tIns="0" lIns="0" bIns="0" rIns="0">
            <a:spAutoFit/>
          </a:bodyPr>
          <a:lstStyle/>
          <a:p>
            <a:pPr algn="just">
              <a:lnSpc>
                <a:spcPts val="15460"/>
              </a:lnSpc>
            </a:pPr>
            <a:r>
              <a:rPr lang="en-US" sz="15616" spc="343">
                <a:solidFill>
                  <a:srgbClr val="000000"/>
                </a:solidFill>
                <a:latin typeface="Pompiere"/>
              </a:rPr>
              <a:t>Methodology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2658123"/>
            <a:ext cx="16086127" cy="448627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Looking for diversity in</a:t>
            </a:r>
          </a:p>
          <a:p>
            <a:pPr marL="2560789" indent="-853596" lvl="2">
              <a:lnSpc>
                <a:spcPts val="7116"/>
              </a:lnSpc>
              <a:buFont typeface="Arial"/>
              <a:buChar char="⚬"/>
            </a:pPr>
            <a:r>
              <a:rPr lang="en-US" sz="5930">
                <a:solidFill>
                  <a:srgbClr val="000000"/>
                </a:solidFill>
                <a:latin typeface="Handy Casual"/>
              </a:rPr>
              <a:t>socio-economic status</a:t>
            </a:r>
          </a:p>
          <a:p>
            <a:pPr marL="2560789" indent="-853596" lvl="2">
              <a:lnSpc>
                <a:spcPts val="7116"/>
              </a:lnSpc>
              <a:buFont typeface="Arial"/>
              <a:buChar char="⚬"/>
            </a:pPr>
            <a:r>
              <a:rPr lang="en-US" sz="5930">
                <a:solidFill>
                  <a:srgbClr val="000000"/>
                </a:solidFill>
                <a:latin typeface="Handy Casual"/>
              </a:rPr>
              <a:t>occupations</a:t>
            </a:r>
          </a:p>
          <a:p>
            <a:pPr marL="2560789" indent="-853596" lvl="2">
              <a:lnSpc>
                <a:spcPts val="7116"/>
              </a:lnSpc>
              <a:buFont typeface="Arial"/>
              <a:buChar char="⚬"/>
            </a:pPr>
            <a:r>
              <a:rPr lang="en-US" sz="5930">
                <a:solidFill>
                  <a:srgbClr val="000000"/>
                </a:solidFill>
                <a:latin typeface="Handy Casual"/>
              </a:rPr>
              <a:t>ethnicities</a:t>
            </a:r>
          </a:p>
          <a:p>
            <a:pPr marL="2560789" indent="-853596" lvl="2">
              <a:lnSpc>
                <a:spcPts val="7116"/>
              </a:lnSpc>
              <a:buFont typeface="Arial"/>
              <a:buChar char="⚬"/>
            </a:pPr>
            <a:r>
              <a:rPr lang="en-US" sz="5930">
                <a:solidFill>
                  <a:srgbClr val="000000"/>
                </a:solidFill>
                <a:latin typeface="Handy Casual"/>
              </a:rPr>
              <a:t>age/number of kids</a:t>
            </a:r>
          </a:p>
        </p:txBody>
      </p:sp>
      <p:sp>
        <p:nvSpPr>
          <p:cNvPr name="Freeform 3" id="3"/>
          <p:cNvSpPr/>
          <p:nvPr/>
        </p:nvSpPr>
        <p:spPr>
          <a:xfrm flipH="false" flipV="true" rot="435657">
            <a:off x="12909774" y="7270970"/>
            <a:ext cx="3750634" cy="3974660"/>
          </a:xfrm>
          <a:custGeom>
            <a:avLst/>
            <a:gdLst/>
            <a:ahLst/>
            <a:cxnLst/>
            <a:rect r="r" b="b" t="t" l="l"/>
            <a:pathLst>
              <a:path h="3974660" w="3750634">
                <a:moveTo>
                  <a:pt x="0" y="3974660"/>
                </a:moveTo>
                <a:lnTo>
                  <a:pt x="3750634" y="3974660"/>
                </a:lnTo>
                <a:lnTo>
                  <a:pt x="3750634" y="0"/>
                </a:lnTo>
                <a:lnTo>
                  <a:pt x="0" y="0"/>
                </a:lnTo>
                <a:lnTo>
                  <a:pt x="0" y="397466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1372308" y="9239898"/>
            <a:ext cx="9279203" cy="2078243"/>
          </a:xfrm>
          <a:custGeom>
            <a:avLst/>
            <a:gdLst/>
            <a:ahLst/>
            <a:cxnLst/>
            <a:rect r="r" b="b" t="t" l="l"/>
            <a:pathLst>
              <a:path h="2078243" w="9279203">
                <a:moveTo>
                  <a:pt x="0" y="0"/>
                </a:moveTo>
                <a:lnTo>
                  <a:pt x="9279204" y="0"/>
                </a:lnTo>
                <a:lnTo>
                  <a:pt x="9279204" y="2078243"/>
                </a:lnTo>
                <a:lnTo>
                  <a:pt x="0" y="2078243"/>
                </a:lnTo>
                <a:lnTo>
                  <a:pt x="0" y="0"/>
                </a:lnTo>
                <a:close/>
              </a:path>
            </a:pathLst>
          </a:custGeom>
          <a:blipFill>
            <a:blip r:embed="rId4">
              <a:extLst>
                <a:ext uri="{96DAC541-7B7A-43D3-8B79-37D633B846F1}">
                  <asvg:svgBlip xmlns:asvg="http://schemas.microsoft.com/office/drawing/2016/SVG/main" r:embed="rId5"/>
                </a:ext>
              </a:extLst>
            </a:blip>
            <a:stretch>
              <a:fillRect l="-62081" t="0" r="0" b="0"/>
            </a:stretch>
          </a:blipFill>
        </p:spPr>
      </p:sp>
      <p:sp>
        <p:nvSpPr>
          <p:cNvPr name="Freeform 6" id="6"/>
          <p:cNvSpPr/>
          <p:nvPr/>
        </p:nvSpPr>
        <p:spPr>
          <a:xfrm flipH="false" flipV="false" rot="0">
            <a:off x="11643254" y="284862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Candidate Considerations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72308" y="9239898"/>
            <a:ext cx="9279203" cy="2078243"/>
          </a:xfrm>
          <a:custGeom>
            <a:avLst/>
            <a:gdLst/>
            <a:ahLst/>
            <a:cxnLst/>
            <a:rect r="r" b="b" t="t" l="l"/>
            <a:pathLst>
              <a:path h="2078243" w="9279203">
                <a:moveTo>
                  <a:pt x="0" y="0"/>
                </a:moveTo>
                <a:lnTo>
                  <a:pt x="9279204" y="0"/>
                </a:lnTo>
                <a:lnTo>
                  <a:pt x="9279204" y="2078243"/>
                </a:lnTo>
                <a:lnTo>
                  <a:pt x="0" y="2078243"/>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4" id="4"/>
          <p:cNvSpPr/>
          <p:nvPr/>
        </p:nvSpPr>
        <p:spPr>
          <a:xfrm flipH="false" flipV="false" rot="0">
            <a:off x="10113410" y="2667648"/>
            <a:ext cx="2652628" cy="2652628"/>
          </a:xfrm>
          <a:custGeom>
            <a:avLst/>
            <a:gdLst/>
            <a:ahLst/>
            <a:cxnLst/>
            <a:rect r="r" b="b" t="t" l="l"/>
            <a:pathLst>
              <a:path h="2652628" w="2652628">
                <a:moveTo>
                  <a:pt x="0" y="0"/>
                </a:moveTo>
                <a:lnTo>
                  <a:pt x="2652628" y="0"/>
                </a:lnTo>
                <a:lnTo>
                  <a:pt x="2652628" y="2652629"/>
                </a:lnTo>
                <a:lnTo>
                  <a:pt x="0" y="26526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85091" y="3993962"/>
            <a:ext cx="2200251" cy="3217917"/>
          </a:xfrm>
          <a:custGeom>
            <a:avLst/>
            <a:gdLst/>
            <a:ahLst/>
            <a:cxnLst/>
            <a:rect r="r" b="b" t="t" l="l"/>
            <a:pathLst>
              <a:path h="3217917" w="2200251">
                <a:moveTo>
                  <a:pt x="0" y="0"/>
                </a:moveTo>
                <a:lnTo>
                  <a:pt x="2200251" y="0"/>
                </a:lnTo>
                <a:lnTo>
                  <a:pt x="2200251" y="3217918"/>
                </a:lnTo>
                <a:lnTo>
                  <a:pt x="0" y="3217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574266" y="6506694"/>
            <a:ext cx="2665619" cy="2751606"/>
          </a:xfrm>
          <a:custGeom>
            <a:avLst/>
            <a:gdLst/>
            <a:ahLst/>
            <a:cxnLst/>
            <a:rect r="r" b="b" t="t" l="l"/>
            <a:pathLst>
              <a:path h="2751606" w="2665619">
                <a:moveTo>
                  <a:pt x="0" y="0"/>
                </a:moveTo>
                <a:lnTo>
                  <a:pt x="2665619" y="0"/>
                </a:lnTo>
                <a:lnTo>
                  <a:pt x="2665619" y="2751606"/>
                </a:lnTo>
                <a:lnTo>
                  <a:pt x="0" y="2751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How were they recruited?</a:t>
            </a:r>
          </a:p>
        </p:txBody>
      </p:sp>
      <p:sp>
        <p:nvSpPr>
          <p:cNvPr name="TextBox 8" id="8"/>
          <p:cNvSpPr txBox="true"/>
          <p:nvPr/>
        </p:nvSpPr>
        <p:spPr>
          <a:xfrm rot="0">
            <a:off x="580903" y="2658123"/>
            <a:ext cx="8563097" cy="627697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Asked for volunteers via</a:t>
            </a:r>
          </a:p>
          <a:p>
            <a:pPr marL="2560789" indent="-853596" lvl="2">
              <a:lnSpc>
                <a:spcPts val="7116"/>
              </a:lnSpc>
              <a:buFont typeface="Arial"/>
              <a:buChar char="⚬"/>
            </a:pPr>
            <a:r>
              <a:rPr lang="en-US" sz="5930">
                <a:solidFill>
                  <a:srgbClr val="000000"/>
                </a:solidFill>
                <a:latin typeface="Handy Casual"/>
              </a:rPr>
              <a:t>Cold emails</a:t>
            </a:r>
          </a:p>
          <a:p>
            <a:pPr marL="2560789" indent="-853596" lvl="2">
              <a:lnSpc>
                <a:spcPts val="7116"/>
              </a:lnSpc>
              <a:buFont typeface="Arial"/>
              <a:buChar char="⚬"/>
            </a:pPr>
            <a:r>
              <a:rPr lang="en-US" sz="5930">
                <a:solidFill>
                  <a:srgbClr val="000000"/>
                </a:solidFill>
                <a:latin typeface="Handy Casual"/>
              </a:rPr>
              <a:t>Nextdoor</a:t>
            </a:r>
          </a:p>
          <a:p>
            <a:pPr marL="2560789" indent="-853596" lvl="2">
              <a:lnSpc>
                <a:spcPts val="7116"/>
              </a:lnSpc>
              <a:buFont typeface="Arial"/>
              <a:buChar char="⚬"/>
            </a:pPr>
            <a:r>
              <a:rPr lang="en-US" sz="5930">
                <a:solidFill>
                  <a:srgbClr val="000000"/>
                </a:solidFill>
                <a:latin typeface="Handy Casual"/>
              </a:rPr>
              <a:t>(Polite) In-person asks</a:t>
            </a:r>
          </a:p>
          <a:p>
            <a:pPr marL="2560789" indent="-853596" lvl="2">
              <a:lnSpc>
                <a:spcPts val="7116"/>
              </a:lnSpc>
              <a:buFont typeface="Arial"/>
              <a:buChar char="⚬"/>
            </a:pPr>
            <a:r>
              <a:rPr lang="en-US" sz="5930">
                <a:solidFill>
                  <a:srgbClr val="000000"/>
                </a:solidFill>
                <a:latin typeface="Handy Casual"/>
              </a:rPr>
              <a:t>Second-degree connections from class, friends, etc.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9591797" y="2667648"/>
            <a:ext cx="5787747" cy="1790926"/>
          </a:xfrm>
          <a:custGeom>
            <a:avLst/>
            <a:gdLst/>
            <a:ahLst/>
            <a:cxnLst/>
            <a:rect r="r" b="b" t="t" l="l"/>
            <a:pathLst>
              <a:path h="1790926" w="5787747">
                <a:moveTo>
                  <a:pt x="0" y="0"/>
                </a:moveTo>
                <a:lnTo>
                  <a:pt x="5787747" y="0"/>
                </a:lnTo>
                <a:lnTo>
                  <a:pt x="5787747" y="1790926"/>
                </a:lnTo>
                <a:lnTo>
                  <a:pt x="0" y="1790926"/>
                </a:lnTo>
                <a:lnTo>
                  <a:pt x="0" y="0"/>
                </a:lnTo>
                <a:close/>
              </a:path>
            </a:pathLst>
          </a:custGeom>
          <a:blipFill>
            <a:blip r:embed="rId2"/>
            <a:stretch>
              <a:fillRect l="0" t="0" r="0" b="0"/>
            </a:stretch>
          </a:blipFill>
        </p:spPr>
      </p:sp>
      <p:sp>
        <p:nvSpPr>
          <p:cNvPr name="TextBox 3" id="3"/>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How were they recruited?</a:t>
            </a:r>
          </a:p>
        </p:txBody>
      </p:sp>
      <p:sp>
        <p:nvSpPr>
          <p:cNvPr name="TextBox 4" id="4"/>
          <p:cNvSpPr txBox="true"/>
          <p:nvPr/>
        </p:nvSpPr>
        <p:spPr>
          <a:xfrm rot="0">
            <a:off x="580903" y="2658123"/>
            <a:ext cx="8563097" cy="627697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Asked for volunteers via</a:t>
            </a:r>
          </a:p>
          <a:p>
            <a:pPr marL="2560789" indent="-853596" lvl="2">
              <a:lnSpc>
                <a:spcPts val="7116"/>
              </a:lnSpc>
              <a:buFont typeface="Arial"/>
              <a:buChar char="⚬"/>
            </a:pPr>
            <a:r>
              <a:rPr lang="en-US" sz="5930">
                <a:solidFill>
                  <a:srgbClr val="000000"/>
                </a:solidFill>
                <a:latin typeface="Handy Casual"/>
              </a:rPr>
              <a:t>Cold emails</a:t>
            </a:r>
          </a:p>
          <a:p>
            <a:pPr marL="2560789" indent="-853596" lvl="2">
              <a:lnSpc>
                <a:spcPts val="7116"/>
              </a:lnSpc>
              <a:buFont typeface="Arial"/>
              <a:buChar char="⚬"/>
            </a:pPr>
            <a:r>
              <a:rPr lang="en-US" sz="5930">
                <a:solidFill>
                  <a:srgbClr val="000000"/>
                </a:solidFill>
                <a:latin typeface="Handy Casual"/>
              </a:rPr>
              <a:t>Nextdoor</a:t>
            </a:r>
          </a:p>
          <a:p>
            <a:pPr marL="2560789" indent="-853596" lvl="2">
              <a:lnSpc>
                <a:spcPts val="7116"/>
              </a:lnSpc>
              <a:buFont typeface="Arial"/>
              <a:buChar char="⚬"/>
            </a:pPr>
            <a:r>
              <a:rPr lang="en-US" sz="5930">
                <a:solidFill>
                  <a:srgbClr val="000000"/>
                </a:solidFill>
                <a:latin typeface="Handy Casual"/>
              </a:rPr>
              <a:t>(Polite) In-person asks</a:t>
            </a:r>
          </a:p>
          <a:p>
            <a:pPr marL="2560789" indent="-853596" lvl="2">
              <a:lnSpc>
                <a:spcPts val="7116"/>
              </a:lnSpc>
              <a:buFont typeface="Arial"/>
              <a:buChar char="⚬"/>
            </a:pPr>
            <a:r>
              <a:rPr lang="en-US" sz="5930">
                <a:solidFill>
                  <a:srgbClr val="000000"/>
                </a:solidFill>
                <a:latin typeface="Handy Casual"/>
              </a:rPr>
              <a:t>Second-degree connections from class, friends, etc. </a:t>
            </a:r>
          </a:p>
        </p:txBody>
      </p:sp>
      <p:sp>
        <p:nvSpPr>
          <p:cNvPr name="Freeform 5" id="5"/>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72308" y="9239898"/>
            <a:ext cx="9279203" cy="2078243"/>
          </a:xfrm>
          <a:custGeom>
            <a:avLst/>
            <a:gdLst/>
            <a:ahLst/>
            <a:cxnLst/>
            <a:rect r="r" b="b" t="t" l="l"/>
            <a:pathLst>
              <a:path h="2078243" w="9279203">
                <a:moveTo>
                  <a:pt x="0" y="0"/>
                </a:moveTo>
                <a:lnTo>
                  <a:pt x="9279204" y="0"/>
                </a:lnTo>
                <a:lnTo>
                  <a:pt x="9279204" y="2078243"/>
                </a:lnTo>
                <a:lnTo>
                  <a:pt x="0" y="2078243"/>
                </a:lnTo>
                <a:lnTo>
                  <a:pt x="0" y="0"/>
                </a:lnTo>
                <a:close/>
              </a:path>
            </a:pathLst>
          </a:custGeom>
          <a:blipFill>
            <a:blip r:embed="rId3">
              <a:extLst>
                <a:ext uri="{96DAC541-7B7A-43D3-8B79-37D633B846F1}">
                  <asvg:svgBlip xmlns:asvg="http://schemas.microsoft.com/office/drawing/2016/SVG/main" r:embed="rId4"/>
                </a:ext>
              </a:extLst>
            </a:blip>
            <a:stretch>
              <a:fillRect l="-62081"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9591797" y="2667648"/>
            <a:ext cx="5787747" cy="1790926"/>
          </a:xfrm>
          <a:custGeom>
            <a:avLst/>
            <a:gdLst/>
            <a:ahLst/>
            <a:cxnLst/>
            <a:rect r="r" b="b" t="t" l="l"/>
            <a:pathLst>
              <a:path h="1790926" w="5787747">
                <a:moveTo>
                  <a:pt x="0" y="0"/>
                </a:moveTo>
                <a:lnTo>
                  <a:pt x="5787747" y="0"/>
                </a:lnTo>
                <a:lnTo>
                  <a:pt x="5787747" y="1790926"/>
                </a:lnTo>
                <a:lnTo>
                  <a:pt x="0" y="1790926"/>
                </a:lnTo>
                <a:lnTo>
                  <a:pt x="0" y="0"/>
                </a:lnTo>
                <a:close/>
              </a:path>
            </a:pathLst>
          </a:custGeom>
          <a:blipFill>
            <a:blip r:embed="rId2"/>
            <a:stretch>
              <a:fillRect l="0" t="0" r="0" b="0"/>
            </a:stretch>
          </a:blipFill>
        </p:spPr>
      </p:sp>
      <p:sp>
        <p:nvSpPr>
          <p:cNvPr name="Freeform 3" id="3"/>
          <p:cNvSpPr/>
          <p:nvPr/>
        </p:nvSpPr>
        <p:spPr>
          <a:xfrm flipH="false" flipV="false" rot="0">
            <a:off x="12186812" y="4069187"/>
            <a:ext cx="5196559" cy="1732186"/>
          </a:xfrm>
          <a:custGeom>
            <a:avLst/>
            <a:gdLst/>
            <a:ahLst/>
            <a:cxnLst/>
            <a:rect r="r" b="b" t="t" l="l"/>
            <a:pathLst>
              <a:path h="1732186" w="5196559">
                <a:moveTo>
                  <a:pt x="0" y="0"/>
                </a:moveTo>
                <a:lnTo>
                  <a:pt x="5196559" y="0"/>
                </a:lnTo>
                <a:lnTo>
                  <a:pt x="5196559" y="1732186"/>
                </a:lnTo>
                <a:lnTo>
                  <a:pt x="0" y="1732186"/>
                </a:lnTo>
                <a:lnTo>
                  <a:pt x="0" y="0"/>
                </a:lnTo>
                <a:close/>
              </a:path>
            </a:pathLst>
          </a:custGeom>
          <a:blipFill>
            <a:blip r:embed="rId3"/>
            <a:stretch>
              <a:fillRect l="0" t="0" r="0" b="0"/>
            </a:stretch>
          </a:blipFill>
        </p:spPr>
      </p:sp>
      <p:sp>
        <p:nvSpPr>
          <p:cNvPr name="TextBox 4" id="4"/>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How were they recruited?</a:t>
            </a:r>
          </a:p>
        </p:txBody>
      </p:sp>
      <p:sp>
        <p:nvSpPr>
          <p:cNvPr name="TextBox 5" id="5"/>
          <p:cNvSpPr txBox="true"/>
          <p:nvPr/>
        </p:nvSpPr>
        <p:spPr>
          <a:xfrm rot="0">
            <a:off x="580903" y="2658123"/>
            <a:ext cx="8563097" cy="627697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Asked for volunteers via</a:t>
            </a:r>
          </a:p>
          <a:p>
            <a:pPr marL="2560789" indent="-853596" lvl="2">
              <a:lnSpc>
                <a:spcPts val="7116"/>
              </a:lnSpc>
              <a:buFont typeface="Arial"/>
              <a:buChar char="⚬"/>
            </a:pPr>
            <a:r>
              <a:rPr lang="en-US" sz="5930">
                <a:solidFill>
                  <a:srgbClr val="000000"/>
                </a:solidFill>
                <a:latin typeface="Handy Casual"/>
              </a:rPr>
              <a:t>Cold emails</a:t>
            </a:r>
          </a:p>
          <a:p>
            <a:pPr marL="2560789" indent="-853596" lvl="2">
              <a:lnSpc>
                <a:spcPts val="7116"/>
              </a:lnSpc>
              <a:buFont typeface="Arial"/>
              <a:buChar char="⚬"/>
            </a:pPr>
            <a:r>
              <a:rPr lang="en-US" sz="5930">
                <a:solidFill>
                  <a:srgbClr val="000000"/>
                </a:solidFill>
                <a:latin typeface="Handy Casual"/>
              </a:rPr>
              <a:t>Nextdoor</a:t>
            </a:r>
          </a:p>
          <a:p>
            <a:pPr marL="2560789" indent="-853596" lvl="2">
              <a:lnSpc>
                <a:spcPts val="7116"/>
              </a:lnSpc>
              <a:buFont typeface="Arial"/>
              <a:buChar char="⚬"/>
            </a:pPr>
            <a:r>
              <a:rPr lang="en-US" sz="5930">
                <a:solidFill>
                  <a:srgbClr val="000000"/>
                </a:solidFill>
                <a:latin typeface="Handy Casual"/>
              </a:rPr>
              <a:t>(Polite) In-person asks</a:t>
            </a:r>
          </a:p>
          <a:p>
            <a:pPr marL="2560789" indent="-853596" lvl="2">
              <a:lnSpc>
                <a:spcPts val="7116"/>
              </a:lnSpc>
              <a:buFont typeface="Arial"/>
              <a:buChar char="⚬"/>
            </a:pPr>
            <a:r>
              <a:rPr lang="en-US" sz="5930">
                <a:solidFill>
                  <a:srgbClr val="000000"/>
                </a:solidFill>
                <a:latin typeface="Handy Casual"/>
              </a:rPr>
              <a:t>Second-degree connections from class, friends, etc. </a:t>
            </a:r>
          </a:p>
        </p:txBody>
      </p:sp>
      <p:sp>
        <p:nvSpPr>
          <p:cNvPr name="Freeform 6" id="6"/>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372308" y="9239898"/>
            <a:ext cx="9279203" cy="2078243"/>
          </a:xfrm>
          <a:custGeom>
            <a:avLst/>
            <a:gdLst/>
            <a:ahLst/>
            <a:cxnLst/>
            <a:rect r="r" b="b" t="t" l="l"/>
            <a:pathLst>
              <a:path h="2078243" w="9279203">
                <a:moveTo>
                  <a:pt x="0" y="0"/>
                </a:moveTo>
                <a:lnTo>
                  <a:pt x="9279204" y="0"/>
                </a:lnTo>
                <a:lnTo>
                  <a:pt x="9279204" y="2078243"/>
                </a:lnTo>
                <a:lnTo>
                  <a:pt x="0" y="2078243"/>
                </a:lnTo>
                <a:lnTo>
                  <a:pt x="0" y="0"/>
                </a:lnTo>
                <a:close/>
              </a:path>
            </a:pathLst>
          </a:custGeom>
          <a:blipFill>
            <a:blip r:embed="rId4">
              <a:extLst>
                <a:ext uri="{96DAC541-7B7A-43D3-8B79-37D633B846F1}">
                  <asvg:svgBlip xmlns:asvg="http://schemas.microsoft.com/office/drawing/2016/SVG/main" r:embed="rId5"/>
                </a:ext>
              </a:extLst>
            </a:blip>
            <a:stretch>
              <a:fillRect l="-62081"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9591797" y="2667648"/>
            <a:ext cx="5787747" cy="1790926"/>
          </a:xfrm>
          <a:custGeom>
            <a:avLst/>
            <a:gdLst/>
            <a:ahLst/>
            <a:cxnLst/>
            <a:rect r="r" b="b" t="t" l="l"/>
            <a:pathLst>
              <a:path h="1790926" w="5787747">
                <a:moveTo>
                  <a:pt x="0" y="0"/>
                </a:moveTo>
                <a:lnTo>
                  <a:pt x="5787747" y="0"/>
                </a:lnTo>
                <a:lnTo>
                  <a:pt x="5787747" y="1790926"/>
                </a:lnTo>
                <a:lnTo>
                  <a:pt x="0" y="1790926"/>
                </a:lnTo>
                <a:lnTo>
                  <a:pt x="0" y="0"/>
                </a:lnTo>
                <a:close/>
              </a:path>
            </a:pathLst>
          </a:custGeom>
          <a:blipFill>
            <a:blip r:embed="rId2"/>
            <a:stretch>
              <a:fillRect l="0" t="0" r="0" b="0"/>
            </a:stretch>
          </a:blipFill>
        </p:spPr>
      </p:sp>
      <p:sp>
        <p:nvSpPr>
          <p:cNvPr name="Freeform 3" id="3"/>
          <p:cNvSpPr/>
          <p:nvPr/>
        </p:nvSpPr>
        <p:spPr>
          <a:xfrm flipH="false" flipV="false" rot="0">
            <a:off x="9988492" y="5611074"/>
            <a:ext cx="6605898" cy="2193262"/>
          </a:xfrm>
          <a:custGeom>
            <a:avLst/>
            <a:gdLst/>
            <a:ahLst/>
            <a:cxnLst/>
            <a:rect r="r" b="b" t="t" l="l"/>
            <a:pathLst>
              <a:path h="2193262" w="6605898">
                <a:moveTo>
                  <a:pt x="0" y="0"/>
                </a:moveTo>
                <a:lnTo>
                  <a:pt x="6605898" y="0"/>
                </a:lnTo>
                <a:lnTo>
                  <a:pt x="6605898" y="2193262"/>
                </a:lnTo>
                <a:lnTo>
                  <a:pt x="0" y="2193262"/>
                </a:lnTo>
                <a:lnTo>
                  <a:pt x="0" y="0"/>
                </a:lnTo>
                <a:close/>
              </a:path>
            </a:pathLst>
          </a:custGeom>
          <a:blipFill>
            <a:blip r:embed="rId3"/>
            <a:stretch>
              <a:fillRect l="0" t="0" r="0" b="0"/>
            </a:stretch>
          </a:blipFill>
        </p:spPr>
      </p:sp>
      <p:sp>
        <p:nvSpPr>
          <p:cNvPr name="Freeform 4" id="4"/>
          <p:cNvSpPr/>
          <p:nvPr/>
        </p:nvSpPr>
        <p:spPr>
          <a:xfrm flipH="false" flipV="false" rot="0">
            <a:off x="12186812" y="4069187"/>
            <a:ext cx="5196559" cy="1732186"/>
          </a:xfrm>
          <a:custGeom>
            <a:avLst/>
            <a:gdLst/>
            <a:ahLst/>
            <a:cxnLst/>
            <a:rect r="r" b="b" t="t" l="l"/>
            <a:pathLst>
              <a:path h="1732186" w="5196559">
                <a:moveTo>
                  <a:pt x="0" y="0"/>
                </a:moveTo>
                <a:lnTo>
                  <a:pt x="5196559" y="0"/>
                </a:lnTo>
                <a:lnTo>
                  <a:pt x="5196559" y="1732186"/>
                </a:lnTo>
                <a:lnTo>
                  <a:pt x="0" y="1732186"/>
                </a:lnTo>
                <a:lnTo>
                  <a:pt x="0" y="0"/>
                </a:lnTo>
                <a:close/>
              </a:path>
            </a:pathLst>
          </a:custGeom>
          <a:blipFill>
            <a:blip r:embed="rId4"/>
            <a:stretch>
              <a:fillRect l="0" t="0" r="0" b="0"/>
            </a:stretch>
          </a:blipFill>
        </p:spPr>
      </p:sp>
      <p:sp>
        <p:nvSpPr>
          <p:cNvPr name="TextBox 5" id="5"/>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How were they recruited?</a:t>
            </a:r>
          </a:p>
        </p:txBody>
      </p:sp>
      <p:sp>
        <p:nvSpPr>
          <p:cNvPr name="TextBox 6" id="6"/>
          <p:cNvSpPr txBox="true"/>
          <p:nvPr/>
        </p:nvSpPr>
        <p:spPr>
          <a:xfrm rot="0">
            <a:off x="580903" y="2658123"/>
            <a:ext cx="8563097" cy="627697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Asked for volunteers via</a:t>
            </a:r>
          </a:p>
          <a:p>
            <a:pPr marL="2560789" indent="-853596" lvl="2">
              <a:lnSpc>
                <a:spcPts val="7116"/>
              </a:lnSpc>
              <a:buFont typeface="Arial"/>
              <a:buChar char="⚬"/>
            </a:pPr>
            <a:r>
              <a:rPr lang="en-US" sz="5930">
                <a:solidFill>
                  <a:srgbClr val="000000"/>
                </a:solidFill>
                <a:latin typeface="Handy Casual"/>
              </a:rPr>
              <a:t>Cold emails</a:t>
            </a:r>
          </a:p>
          <a:p>
            <a:pPr marL="2560789" indent="-853596" lvl="2">
              <a:lnSpc>
                <a:spcPts val="7116"/>
              </a:lnSpc>
              <a:buFont typeface="Arial"/>
              <a:buChar char="⚬"/>
            </a:pPr>
            <a:r>
              <a:rPr lang="en-US" sz="5930">
                <a:solidFill>
                  <a:srgbClr val="000000"/>
                </a:solidFill>
                <a:latin typeface="Handy Casual"/>
              </a:rPr>
              <a:t>Nextdoor</a:t>
            </a:r>
          </a:p>
          <a:p>
            <a:pPr marL="2560789" indent="-853596" lvl="2">
              <a:lnSpc>
                <a:spcPts val="7116"/>
              </a:lnSpc>
              <a:buFont typeface="Arial"/>
              <a:buChar char="⚬"/>
            </a:pPr>
            <a:r>
              <a:rPr lang="en-US" sz="5930">
                <a:solidFill>
                  <a:srgbClr val="000000"/>
                </a:solidFill>
                <a:latin typeface="Handy Casual"/>
              </a:rPr>
              <a:t>(Polite) In-person asks</a:t>
            </a:r>
          </a:p>
          <a:p>
            <a:pPr marL="2560789" indent="-853596" lvl="2">
              <a:lnSpc>
                <a:spcPts val="7116"/>
              </a:lnSpc>
              <a:buFont typeface="Arial"/>
              <a:buChar char="⚬"/>
            </a:pPr>
            <a:r>
              <a:rPr lang="en-US" sz="5930">
                <a:solidFill>
                  <a:srgbClr val="000000"/>
                </a:solidFill>
                <a:latin typeface="Handy Casual"/>
              </a:rPr>
              <a:t>Second-degree connections from class, friends, etc. </a:t>
            </a:r>
          </a:p>
        </p:txBody>
      </p:sp>
      <p:sp>
        <p:nvSpPr>
          <p:cNvPr name="Freeform 7" id="7"/>
          <p:cNvSpPr/>
          <p:nvPr/>
        </p:nvSpPr>
        <p:spPr>
          <a:xfrm flipH="false" flipV="false" rot="0">
            <a:off x="7733944"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1372308" y="9239898"/>
            <a:ext cx="9279203" cy="2078243"/>
          </a:xfrm>
          <a:custGeom>
            <a:avLst/>
            <a:gdLst/>
            <a:ahLst/>
            <a:cxnLst/>
            <a:rect r="r" b="b" t="t" l="l"/>
            <a:pathLst>
              <a:path h="2078243" w="9279203">
                <a:moveTo>
                  <a:pt x="0" y="0"/>
                </a:moveTo>
                <a:lnTo>
                  <a:pt x="9279204" y="0"/>
                </a:lnTo>
                <a:lnTo>
                  <a:pt x="9279204" y="2078243"/>
                </a:lnTo>
                <a:lnTo>
                  <a:pt x="0" y="2078243"/>
                </a:lnTo>
                <a:lnTo>
                  <a:pt x="0" y="0"/>
                </a:lnTo>
                <a:close/>
              </a:path>
            </a:pathLst>
          </a:custGeom>
          <a:blipFill>
            <a:blip r:embed="rId5">
              <a:extLst>
                <a:ext uri="{96DAC541-7B7A-43D3-8B79-37D633B846F1}">
                  <asvg:svgBlip xmlns:asvg="http://schemas.microsoft.com/office/drawing/2016/SVG/main" r:embed="rId6"/>
                </a:ext>
              </a:extLst>
            </a:blip>
            <a:stretch>
              <a:fillRect l="-62081"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070242" y="4268508"/>
            <a:ext cx="8147517" cy="2064309"/>
          </a:xfrm>
          <a:prstGeom prst="rect">
            <a:avLst/>
          </a:prstGeom>
        </p:spPr>
        <p:txBody>
          <a:bodyPr anchor="t" rtlCol="false" tIns="0" lIns="0" bIns="0" rIns="0">
            <a:spAutoFit/>
          </a:bodyPr>
          <a:lstStyle/>
          <a:p>
            <a:pPr algn="ctr">
              <a:lnSpc>
                <a:spcPts val="15460"/>
              </a:lnSpc>
            </a:pPr>
            <a:r>
              <a:rPr lang="en-US" sz="15616" spc="343">
                <a:solidFill>
                  <a:srgbClr val="000000"/>
                </a:solidFill>
                <a:latin typeface="Pompiere"/>
              </a:rPr>
              <a:t>Intro</a:t>
            </a:r>
          </a:p>
        </p:txBody>
      </p:sp>
      <p:sp>
        <p:nvSpPr>
          <p:cNvPr name="Freeform 5" id="5"/>
          <p:cNvSpPr/>
          <p:nvPr/>
        </p:nvSpPr>
        <p:spPr>
          <a:xfrm flipH="false" flipV="false" rot="-860641">
            <a:off x="6004089" y="2820217"/>
            <a:ext cx="1737858" cy="1583030"/>
          </a:xfrm>
          <a:custGeom>
            <a:avLst/>
            <a:gdLst/>
            <a:ahLst/>
            <a:cxnLst/>
            <a:rect r="r" b="b" t="t" l="l"/>
            <a:pathLst>
              <a:path h="1583030" w="1737858">
                <a:moveTo>
                  <a:pt x="0" y="0"/>
                </a:moveTo>
                <a:lnTo>
                  <a:pt x="1737858" y="0"/>
                </a:lnTo>
                <a:lnTo>
                  <a:pt x="1737858"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9591797" y="2667648"/>
            <a:ext cx="5787747" cy="1790926"/>
          </a:xfrm>
          <a:custGeom>
            <a:avLst/>
            <a:gdLst/>
            <a:ahLst/>
            <a:cxnLst/>
            <a:rect r="r" b="b" t="t" l="l"/>
            <a:pathLst>
              <a:path h="1790926" w="5787747">
                <a:moveTo>
                  <a:pt x="0" y="0"/>
                </a:moveTo>
                <a:lnTo>
                  <a:pt x="5787747" y="0"/>
                </a:lnTo>
                <a:lnTo>
                  <a:pt x="5787747" y="1790926"/>
                </a:lnTo>
                <a:lnTo>
                  <a:pt x="0" y="1790926"/>
                </a:lnTo>
                <a:lnTo>
                  <a:pt x="0" y="0"/>
                </a:lnTo>
                <a:close/>
              </a:path>
            </a:pathLst>
          </a:custGeom>
          <a:blipFill>
            <a:blip r:embed="rId2"/>
            <a:stretch>
              <a:fillRect l="0" t="0" r="0" b="0"/>
            </a:stretch>
          </a:blipFill>
        </p:spPr>
      </p:sp>
      <p:sp>
        <p:nvSpPr>
          <p:cNvPr name="Freeform 3" id="3"/>
          <p:cNvSpPr/>
          <p:nvPr/>
        </p:nvSpPr>
        <p:spPr>
          <a:xfrm flipH="false" flipV="false" rot="0">
            <a:off x="9988492" y="5611074"/>
            <a:ext cx="6605898" cy="2193262"/>
          </a:xfrm>
          <a:custGeom>
            <a:avLst/>
            <a:gdLst/>
            <a:ahLst/>
            <a:cxnLst/>
            <a:rect r="r" b="b" t="t" l="l"/>
            <a:pathLst>
              <a:path h="2193262" w="6605898">
                <a:moveTo>
                  <a:pt x="0" y="0"/>
                </a:moveTo>
                <a:lnTo>
                  <a:pt x="6605898" y="0"/>
                </a:lnTo>
                <a:lnTo>
                  <a:pt x="6605898" y="2193262"/>
                </a:lnTo>
                <a:lnTo>
                  <a:pt x="0" y="2193262"/>
                </a:lnTo>
                <a:lnTo>
                  <a:pt x="0" y="0"/>
                </a:lnTo>
                <a:close/>
              </a:path>
            </a:pathLst>
          </a:custGeom>
          <a:blipFill>
            <a:blip r:embed="rId3"/>
            <a:stretch>
              <a:fillRect l="0" t="0" r="0" b="0"/>
            </a:stretch>
          </a:blipFill>
        </p:spPr>
      </p:sp>
      <p:sp>
        <p:nvSpPr>
          <p:cNvPr name="Freeform 4" id="4"/>
          <p:cNvSpPr/>
          <p:nvPr/>
        </p:nvSpPr>
        <p:spPr>
          <a:xfrm flipH="false" flipV="false" rot="0">
            <a:off x="12186812" y="4069187"/>
            <a:ext cx="5196559" cy="1732186"/>
          </a:xfrm>
          <a:custGeom>
            <a:avLst/>
            <a:gdLst/>
            <a:ahLst/>
            <a:cxnLst/>
            <a:rect r="r" b="b" t="t" l="l"/>
            <a:pathLst>
              <a:path h="1732186" w="5196559">
                <a:moveTo>
                  <a:pt x="0" y="0"/>
                </a:moveTo>
                <a:lnTo>
                  <a:pt x="5196559" y="0"/>
                </a:lnTo>
                <a:lnTo>
                  <a:pt x="5196559" y="1732186"/>
                </a:lnTo>
                <a:lnTo>
                  <a:pt x="0" y="1732186"/>
                </a:lnTo>
                <a:lnTo>
                  <a:pt x="0" y="0"/>
                </a:lnTo>
                <a:close/>
              </a:path>
            </a:pathLst>
          </a:custGeom>
          <a:blipFill>
            <a:blip r:embed="rId4"/>
            <a:stretch>
              <a:fillRect l="0" t="0" r="0" b="0"/>
            </a:stretch>
          </a:blipFill>
        </p:spPr>
      </p:sp>
      <p:sp>
        <p:nvSpPr>
          <p:cNvPr name="Freeform 5" id="5"/>
          <p:cNvSpPr/>
          <p:nvPr/>
        </p:nvSpPr>
        <p:spPr>
          <a:xfrm flipH="false" flipV="false" rot="0">
            <a:off x="9144000" y="3009477"/>
            <a:ext cx="7140998" cy="4268047"/>
          </a:xfrm>
          <a:custGeom>
            <a:avLst/>
            <a:gdLst/>
            <a:ahLst/>
            <a:cxnLst/>
            <a:rect r="r" b="b" t="t" l="l"/>
            <a:pathLst>
              <a:path h="4268047" w="7140998">
                <a:moveTo>
                  <a:pt x="0" y="0"/>
                </a:moveTo>
                <a:lnTo>
                  <a:pt x="7140998" y="0"/>
                </a:lnTo>
                <a:lnTo>
                  <a:pt x="7140998" y="4268046"/>
                </a:lnTo>
                <a:lnTo>
                  <a:pt x="0" y="4268046"/>
                </a:lnTo>
                <a:lnTo>
                  <a:pt x="0" y="0"/>
                </a:lnTo>
                <a:close/>
              </a:path>
            </a:pathLst>
          </a:custGeom>
          <a:blipFill>
            <a:blip r:embed="rId5"/>
            <a:stretch>
              <a:fillRect l="0" t="0" r="0" b="0"/>
            </a:stretch>
          </a:blipFill>
        </p:spPr>
      </p:sp>
      <p:sp>
        <p:nvSpPr>
          <p:cNvPr name="TextBox 6" id="6"/>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How were they recruited?</a:t>
            </a:r>
          </a:p>
        </p:txBody>
      </p:sp>
      <p:sp>
        <p:nvSpPr>
          <p:cNvPr name="TextBox 7" id="7"/>
          <p:cNvSpPr txBox="true"/>
          <p:nvPr/>
        </p:nvSpPr>
        <p:spPr>
          <a:xfrm rot="0">
            <a:off x="580903" y="2658123"/>
            <a:ext cx="8563097" cy="627697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Asked for volunteers via</a:t>
            </a:r>
          </a:p>
          <a:p>
            <a:pPr marL="2560789" indent="-853596" lvl="2">
              <a:lnSpc>
                <a:spcPts val="7116"/>
              </a:lnSpc>
              <a:buFont typeface="Arial"/>
              <a:buChar char="⚬"/>
            </a:pPr>
            <a:r>
              <a:rPr lang="en-US" sz="5930">
                <a:solidFill>
                  <a:srgbClr val="000000"/>
                </a:solidFill>
                <a:latin typeface="Handy Casual"/>
              </a:rPr>
              <a:t>Cold emails</a:t>
            </a:r>
          </a:p>
          <a:p>
            <a:pPr marL="2560789" indent="-853596" lvl="2">
              <a:lnSpc>
                <a:spcPts val="7116"/>
              </a:lnSpc>
              <a:buFont typeface="Arial"/>
              <a:buChar char="⚬"/>
            </a:pPr>
            <a:r>
              <a:rPr lang="en-US" sz="5930">
                <a:solidFill>
                  <a:srgbClr val="000000"/>
                </a:solidFill>
                <a:latin typeface="Handy Casual"/>
              </a:rPr>
              <a:t>Nextdoor</a:t>
            </a:r>
          </a:p>
          <a:p>
            <a:pPr marL="2560789" indent="-853596" lvl="2">
              <a:lnSpc>
                <a:spcPts val="7116"/>
              </a:lnSpc>
              <a:buFont typeface="Arial"/>
              <a:buChar char="⚬"/>
            </a:pPr>
            <a:r>
              <a:rPr lang="en-US" sz="5930">
                <a:solidFill>
                  <a:srgbClr val="000000"/>
                </a:solidFill>
                <a:latin typeface="Handy Casual"/>
              </a:rPr>
              <a:t>(Polite) In-person asks</a:t>
            </a:r>
          </a:p>
          <a:p>
            <a:pPr marL="2560789" indent="-853596" lvl="2">
              <a:lnSpc>
                <a:spcPts val="7116"/>
              </a:lnSpc>
              <a:buFont typeface="Arial"/>
              <a:buChar char="⚬"/>
            </a:pPr>
            <a:r>
              <a:rPr lang="en-US" sz="5930">
                <a:solidFill>
                  <a:srgbClr val="000000"/>
                </a:solidFill>
                <a:latin typeface="Handy Casual"/>
              </a:rPr>
              <a:t>Second-degree connections from class, friends, etc. </a:t>
            </a:r>
          </a:p>
        </p:txBody>
      </p:sp>
      <p:sp>
        <p:nvSpPr>
          <p:cNvPr name="Freeform 8" id="8"/>
          <p:cNvSpPr/>
          <p:nvPr/>
        </p:nvSpPr>
        <p:spPr>
          <a:xfrm flipH="false" flipV="false" rot="0">
            <a:off x="7733944"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0800000">
            <a:off x="-1372308" y="9239898"/>
            <a:ext cx="9279203" cy="2078243"/>
          </a:xfrm>
          <a:custGeom>
            <a:avLst/>
            <a:gdLst/>
            <a:ahLst/>
            <a:cxnLst/>
            <a:rect r="r" b="b" t="t" l="l"/>
            <a:pathLst>
              <a:path h="2078243" w="9279203">
                <a:moveTo>
                  <a:pt x="0" y="0"/>
                </a:moveTo>
                <a:lnTo>
                  <a:pt x="9279204" y="0"/>
                </a:lnTo>
                <a:lnTo>
                  <a:pt x="9279204" y="2078243"/>
                </a:lnTo>
                <a:lnTo>
                  <a:pt x="0" y="2078243"/>
                </a:lnTo>
                <a:lnTo>
                  <a:pt x="0" y="0"/>
                </a:lnTo>
                <a:close/>
              </a:path>
            </a:pathLst>
          </a:custGeom>
          <a:blipFill>
            <a:blip r:embed="rId6">
              <a:extLst>
                <a:ext uri="{96DAC541-7B7A-43D3-8B79-37D633B846F1}">
                  <asvg:svgBlip xmlns:asvg="http://schemas.microsoft.com/office/drawing/2016/SVG/main" r:embed="rId7"/>
                </a:ext>
              </a:extLst>
            </a:blip>
            <a:stretch>
              <a:fillRect l="-62081"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7051433"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4" id="4"/>
          <p:cNvSpPr/>
          <p:nvPr/>
        </p:nvSpPr>
        <p:spPr>
          <a:xfrm flipH="false" flipV="false" rot="-1568932">
            <a:off x="2301315" y="1068524"/>
            <a:ext cx="885325" cy="1269283"/>
          </a:xfrm>
          <a:custGeom>
            <a:avLst/>
            <a:gdLst/>
            <a:ahLst/>
            <a:cxnLst/>
            <a:rect r="r" b="b" t="t" l="l"/>
            <a:pathLst>
              <a:path h="1269283" w="885325">
                <a:moveTo>
                  <a:pt x="0" y="0"/>
                </a:moveTo>
                <a:lnTo>
                  <a:pt x="885325" y="0"/>
                </a:lnTo>
                <a:lnTo>
                  <a:pt x="885325" y="1269283"/>
                </a:lnTo>
                <a:lnTo>
                  <a:pt x="0" y="1269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40727">
            <a:off x="3348850" y="651774"/>
            <a:ext cx="713038" cy="1022276"/>
          </a:xfrm>
          <a:custGeom>
            <a:avLst/>
            <a:gdLst/>
            <a:ahLst/>
            <a:cxnLst/>
            <a:rect r="r" b="b" t="t" l="l"/>
            <a:pathLst>
              <a:path h="1022276" w="713038">
                <a:moveTo>
                  <a:pt x="0" y="0"/>
                </a:moveTo>
                <a:lnTo>
                  <a:pt x="713038" y="0"/>
                </a:lnTo>
                <a:lnTo>
                  <a:pt x="713038" y="1022276"/>
                </a:lnTo>
                <a:lnTo>
                  <a:pt x="0" y="102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3140856"/>
            <a:ext cx="4042662" cy="5764561"/>
            <a:chOff x="0" y="0"/>
            <a:chExt cx="5390217" cy="7686081"/>
          </a:xfrm>
        </p:grpSpPr>
        <p:grpSp>
          <p:nvGrpSpPr>
            <p:cNvPr name="Group 7" id="7"/>
            <p:cNvGrpSpPr>
              <a:grpSpLocks noChangeAspect="true"/>
            </p:cNvGrpSpPr>
            <p:nvPr/>
          </p:nvGrpSpPr>
          <p:grpSpPr>
            <a:xfrm rot="0">
              <a:off x="309101" y="0"/>
              <a:ext cx="4772015" cy="4593106"/>
              <a:chOff x="30480" y="591820"/>
              <a:chExt cx="12736830" cy="12259310"/>
            </a:xfrm>
          </p:grpSpPr>
          <p:sp>
            <p:nvSpPr>
              <p:cNvPr name="Freeform 8" id="8"/>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6"/>
                <a:stretch>
                  <a:fillRect l="-13759" t="-11893" r="-6514" b="-9543"/>
                </a:stretch>
              </a:blipFill>
            </p:spPr>
          </p:sp>
        </p:grpSp>
        <p:sp>
          <p:nvSpPr>
            <p:cNvPr name="TextBox 9" id="9"/>
            <p:cNvSpPr txBox="true"/>
            <p:nvPr/>
          </p:nvSpPr>
          <p:spPr>
            <a:xfrm rot="0">
              <a:off x="0" y="4933873"/>
              <a:ext cx="5390217" cy="812272"/>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Bold"/>
                </a:rPr>
                <a:t>Wei</a:t>
              </a:r>
            </a:p>
          </p:txBody>
        </p:sp>
        <p:sp>
          <p:nvSpPr>
            <p:cNvPr name="TextBox 10" id="10"/>
            <p:cNvSpPr txBox="true"/>
            <p:nvPr/>
          </p:nvSpPr>
          <p:spPr>
            <a:xfrm rot="0">
              <a:off x="0" y="6007243"/>
              <a:ext cx="5390217" cy="1678838"/>
            </a:xfrm>
            <a:prstGeom prst="rect">
              <a:avLst/>
            </a:prstGeom>
          </p:spPr>
          <p:txBody>
            <a:bodyPr anchor="t" rtlCol="false" tIns="0" lIns="0" bIns="0" rIns="0">
              <a:spAutoFit/>
            </a:bodyPr>
            <a:lstStyle/>
            <a:p>
              <a:pPr algn="ctr">
                <a:lnSpc>
                  <a:spcPts val="5149"/>
                </a:lnSpc>
              </a:pPr>
              <a:r>
                <a:rPr lang="en-US" sz="3678">
                  <a:solidFill>
                    <a:srgbClr val="000000"/>
                  </a:solidFill>
                  <a:latin typeface="Pompiere"/>
                </a:rPr>
                <a:t>Stay-at-Home Mom</a:t>
              </a:r>
            </a:p>
            <a:p>
              <a:pPr algn="ctr">
                <a:lnSpc>
                  <a:spcPts val="5149"/>
                </a:lnSpc>
                <a:spcBef>
                  <a:spcPct val="0"/>
                </a:spcBef>
              </a:pPr>
              <a:r>
                <a:rPr lang="en-US" sz="3678">
                  <a:solidFill>
                    <a:srgbClr val="000000"/>
                  </a:solidFill>
                  <a:latin typeface="Pompiere"/>
                </a:rPr>
                <a:t>Mother of 1 (a. 7)</a:t>
              </a:r>
            </a:p>
          </p:txBody>
        </p:sp>
      </p:grpSp>
      <p:grpSp>
        <p:nvGrpSpPr>
          <p:cNvPr name="Group 11" id="11"/>
          <p:cNvGrpSpPr/>
          <p:nvPr/>
        </p:nvGrpSpPr>
        <p:grpSpPr>
          <a:xfrm rot="0">
            <a:off x="5091346" y="3085306"/>
            <a:ext cx="4042662" cy="5820111"/>
            <a:chOff x="0" y="0"/>
            <a:chExt cx="5390217" cy="7760148"/>
          </a:xfrm>
        </p:grpSpPr>
        <p:grpSp>
          <p:nvGrpSpPr>
            <p:cNvPr name="Group 12" id="12"/>
            <p:cNvGrpSpPr>
              <a:grpSpLocks noChangeAspect="true"/>
            </p:cNvGrpSpPr>
            <p:nvPr/>
          </p:nvGrpSpPr>
          <p:grpSpPr>
            <a:xfrm rot="0">
              <a:off x="324488" y="0"/>
              <a:ext cx="4741240" cy="4741240"/>
              <a:chOff x="0" y="0"/>
              <a:chExt cx="12700000" cy="12700000"/>
            </a:xfrm>
          </p:grpSpPr>
          <p:sp>
            <p:nvSpPr>
              <p:cNvPr name="Freeform 13" id="13"/>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7"/>
                <a:stretch>
                  <a:fillRect l="0" t="-8587" r="0" b="-56546"/>
                </a:stretch>
              </a:blipFill>
            </p:spPr>
          </p:sp>
        </p:grpSp>
        <p:sp>
          <p:nvSpPr>
            <p:cNvPr name="TextBox 14" id="14"/>
            <p:cNvSpPr txBox="true"/>
            <p:nvPr/>
          </p:nvSpPr>
          <p:spPr>
            <a:xfrm rot="0">
              <a:off x="53317" y="5007940"/>
              <a:ext cx="5283584" cy="812272"/>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Bold"/>
                </a:rPr>
                <a:t>Ann</a:t>
              </a:r>
            </a:p>
          </p:txBody>
        </p:sp>
        <p:sp>
          <p:nvSpPr>
            <p:cNvPr name="TextBox 15" id="15"/>
            <p:cNvSpPr txBox="true"/>
            <p:nvPr/>
          </p:nvSpPr>
          <p:spPr>
            <a:xfrm rot="0">
              <a:off x="0" y="6081310"/>
              <a:ext cx="5390217" cy="1678838"/>
            </a:xfrm>
            <a:prstGeom prst="rect">
              <a:avLst/>
            </a:prstGeom>
          </p:spPr>
          <p:txBody>
            <a:bodyPr anchor="t" rtlCol="false" tIns="0" lIns="0" bIns="0" rIns="0">
              <a:spAutoFit/>
            </a:bodyPr>
            <a:lstStyle/>
            <a:p>
              <a:pPr algn="ctr">
                <a:lnSpc>
                  <a:spcPts val="5149"/>
                </a:lnSpc>
              </a:pPr>
              <a:r>
                <a:rPr lang="en-US" sz="3678">
                  <a:solidFill>
                    <a:srgbClr val="000000"/>
                  </a:solidFill>
                  <a:latin typeface="Pompiere"/>
                </a:rPr>
                <a:t>Entrepreneur</a:t>
              </a:r>
            </a:p>
            <a:p>
              <a:pPr algn="ctr">
                <a:lnSpc>
                  <a:spcPts val="5149"/>
                </a:lnSpc>
                <a:spcBef>
                  <a:spcPct val="0"/>
                </a:spcBef>
              </a:pPr>
              <a:r>
                <a:rPr lang="en-US" sz="3678">
                  <a:solidFill>
                    <a:srgbClr val="000000"/>
                  </a:solidFill>
                  <a:latin typeface="Pompiere"/>
                </a:rPr>
                <a:t>Mother of 3 (a. 20, 17, 10)</a:t>
              </a:r>
            </a:p>
          </p:txBody>
        </p:sp>
      </p:grpSp>
      <p:grpSp>
        <p:nvGrpSpPr>
          <p:cNvPr name="Group 16" id="16"/>
          <p:cNvGrpSpPr/>
          <p:nvPr/>
        </p:nvGrpSpPr>
        <p:grpSpPr>
          <a:xfrm rot="0">
            <a:off x="9153992" y="3107265"/>
            <a:ext cx="4042662" cy="5798152"/>
            <a:chOff x="0" y="0"/>
            <a:chExt cx="5390217" cy="7730870"/>
          </a:xfrm>
        </p:grpSpPr>
        <p:grpSp>
          <p:nvGrpSpPr>
            <p:cNvPr name="Group 17" id="17"/>
            <p:cNvGrpSpPr>
              <a:grpSpLocks noChangeAspect="true"/>
            </p:cNvGrpSpPr>
            <p:nvPr/>
          </p:nvGrpSpPr>
          <p:grpSpPr>
            <a:xfrm rot="0">
              <a:off x="262568" y="0"/>
              <a:ext cx="4865081" cy="4682682"/>
              <a:chOff x="30480" y="591820"/>
              <a:chExt cx="12736830" cy="12259310"/>
            </a:xfrm>
          </p:grpSpPr>
          <p:sp>
            <p:nvSpPr>
              <p:cNvPr name="Freeform 18" id="18"/>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8"/>
                <a:stretch>
                  <a:fillRect l="-243" t="-9431" r="243" b="837"/>
                </a:stretch>
              </a:blipFill>
            </p:spPr>
          </p:sp>
        </p:grpSp>
        <p:sp>
          <p:nvSpPr>
            <p:cNvPr name="TextBox 19" id="19"/>
            <p:cNvSpPr txBox="true"/>
            <p:nvPr/>
          </p:nvSpPr>
          <p:spPr>
            <a:xfrm rot="0">
              <a:off x="61705" y="4978661"/>
              <a:ext cx="5266806" cy="812272"/>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a:rPr>
                <a:t>Marie</a:t>
              </a:r>
            </a:p>
          </p:txBody>
        </p:sp>
        <p:sp>
          <p:nvSpPr>
            <p:cNvPr name="TextBox 20" id="20"/>
            <p:cNvSpPr txBox="true"/>
            <p:nvPr/>
          </p:nvSpPr>
          <p:spPr>
            <a:xfrm rot="0">
              <a:off x="0" y="6052031"/>
              <a:ext cx="5390217" cy="1678838"/>
            </a:xfrm>
            <a:prstGeom prst="rect">
              <a:avLst/>
            </a:prstGeom>
          </p:spPr>
          <p:txBody>
            <a:bodyPr anchor="t" rtlCol="false" tIns="0" lIns="0" bIns="0" rIns="0">
              <a:spAutoFit/>
            </a:bodyPr>
            <a:lstStyle/>
            <a:p>
              <a:pPr algn="ctr">
                <a:lnSpc>
                  <a:spcPts val="5149"/>
                </a:lnSpc>
              </a:pPr>
              <a:r>
                <a:rPr lang="en-US" sz="3678">
                  <a:solidFill>
                    <a:srgbClr val="000000"/>
                  </a:solidFill>
                  <a:latin typeface="Pompiere"/>
                </a:rPr>
                <a:t>Piano Professor / RF</a:t>
              </a:r>
            </a:p>
            <a:p>
              <a:pPr algn="ctr">
                <a:lnSpc>
                  <a:spcPts val="5149"/>
                </a:lnSpc>
                <a:spcBef>
                  <a:spcPct val="0"/>
                </a:spcBef>
              </a:pPr>
              <a:r>
                <a:rPr lang="en-US" sz="3678">
                  <a:solidFill>
                    <a:srgbClr val="000000"/>
                  </a:solidFill>
                  <a:latin typeface="Pompiere"/>
                </a:rPr>
                <a:t>Mother of 2 (a. 18, 15)</a:t>
              </a:r>
            </a:p>
          </p:txBody>
        </p:sp>
      </p:grpSp>
      <p:grpSp>
        <p:nvGrpSpPr>
          <p:cNvPr name="Group 21" id="21"/>
          <p:cNvGrpSpPr>
            <a:grpSpLocks noChangeAspect="true"/>
          </p:cNvGrpSpPr>
          <p:nvPr/>
        </p:nvGrpSpPr>
        <p:grpSpPr>
          <a:xfrm rot="0">
            <a:off x="13448463" y="3140856"/>
            <a:ext cx="3579011" cy="3444830"/>
            <a:chOff x="30480" y="591820"/>
            <a:chExt cx="12736830" cy="12259310"/>
          </a:xfrm>
        </p:grpSpPr>
        <p:sp>
          <p:nvSpPr>
            <p:cNvPr name="Freeform 22" id="22"/>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9"/>
              <a:stretch>
                <a:fillRect l="-243" t="-9339" r="243" b="928"/>
              </a:stretch>
            </a:blipFill>
          </p:spPr>
        </p:sp>
      </p:grpSp>
      <p:sp>
        <p:nvSpPr>
          <p:cNvPr name="TextBox 23" id="23"/>
          <p:cNvSpPr txBox="true"/>
          <p:nvPr/>
        </p:nvSpPr>
        <p:spPr>
          <a:xfrm rot="0">
            <a:off x="5294192" y="1296167"/>
            <a:ext cx="7699617" cy="1519556"/>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Krabuler"/>
              </a:rPr>
              <a:t>Interviewees</a:t>
            </a:r>
          </a:p>
        </p:txBody>
      </p:sp>
      <p:sp>
        <p:nvSpPr>
          <p:cNvPr name="TextBox 24" id="24"/>
          <p:cNvSpPr txBox="true"/>
          <p:nvPr/>
        </p:nvSpPr>
        <p:spPr>
          <a:xfrm rot="0">
            <a:off x="13216638" y="6822211"/>
            <a:ext cx="4042662" cy="628254"/>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Bold"/>
              </a:rPr>
              <a:t>Teresa</a:t>
            </a:r>
          </a:p>
        </p:txBody>
      </p:sp>
      <p:sp>
        <p:nvSpPr>
          <p:cNvPr name="TextBox 25" id="25"/>
          <p:cNvSpPr txBox="true"/>
          <p:nvPr/>
        </p:nvSpPr>
        <p:spPr>
          <a:xfrm rot="0">
            <a:off x="13216638" y="7627239"/>
            <a:ext cx="4042662" cy="1278179"/>
          </a:xfrm>
          <a:prstGeom prst="rect">
            <a:avLst/>
          </a:prstGeom>
        </p:spPr>
        <p:txBody>
          <a:bodyPr anchor="t" rtlCol="false" tIns="0" lIns="0" bIns="0" rIns="0">
            <a:spAutoFit/>
          </a:bodyPr>
          <a:lstStyle/>
          <a:p>
            <a:pPr algn="ctr">
              <a:lnSpc>
                <a:spcPts val="5149"/>
              </a:lnSpc>
            </a:pPr>
            <a:r>
              <a:rPr lang="en-US" sz="3678">
                <a:solidFill>
                  <a:srgbClr val="000000"/>
                </a:solidFill>
                <a:latin typeface="Pompiere"/>
              </a:rPr>
              <a:t>680 Chef</a:t>
            </a:r>
          </a:p>
          <a:p>
            <a:pPr algn="ctr">
              <a:lnSpc>
                <a:spcPts val="5149"/>
              </a:lnSpc>
              <a:spcBef>
                <a:spcPct val="0"/>
              </a:spcBef>
            </a:pPr>
            <a:r>
              <a:rPr lang="en-US" sz="3678">
                <a:solidFill>
                  <a:srgbClr val="000000"/>
                </a:solidFill>
                <a:latin typeface="Pompiere"/>
              </a:rPr>
              <a:t>Mother of 5 (a. 23-40s)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72308" y="9097699"/>
            <a:ext cx="9279203" cy="2078243"/>
          </a:xfrm>
          <a:custGeom>
            <a:avLst/>
            <a:gdLst/>
            <a:ahLst/>
            <a:cxnLst/>
            <a:rect r="r" b="b" t="t" l="l"/>
            <a:pathLst>
              <a:path h="2078243" w="9279203">
                <a:moveTo>
                  <a:pt x="0" y="0"/>
                </a:moveTo>
                <a:lnTo>
                  <a:pt x="9279204" y="0"/>
                </a:lnTo>
                <a:lnTo>
                  <a:pt x="9279204" y="2078243"/>
                </a:lnTo>
                <a:lnTo>
                  <a:pt x="0" y="2078243"/>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grpSp>
        <p:nvGrpSpPr>
          <p:cNvPr name="Group 4" id="4"/>
          <p:cNvGrpSpPr/>
          <p:nvPr/>
        </p:nvGrpSpPr>
        <p:grpSpPr>
          <a:xfrm rot="0">
            <a:off x="684256" y="2978268"/>
            <a:ext cx="6425243" cy="2700338"/>
            <a:chOff x="0" y="0"/>
            <a:chExt cx="1692245" cy="711200"/>
          </a:xfrm>
        </p:grpSpPr>
        <p:sp>
          <p:nvSpPr>
            <p:cNvPr name="Freeform 5" id="5"/>
            <p:cNvSpPr/>
            <p:nvPr/>
          </p:nvSpPr>
          <p:spPr>
            <a:xfrm flipH="false" flipV="false" rot="0">
              <a:off x="0" y="0"/>
              <a:ext cx="1692257" cy="711200"/>
            </a:xfrm>
            <a:custGeom>
              <a:avLst/>
              <a:gdLst/>
              <a:ahLst/>
              <a:cxnLst/>
              <a:rect r="r" b="b" t="t" l="l"/>
              <a:pathLst>
                <a:path h="711200" w="1692257">
                  <a:moveTo>
                    <a:pt x="1394834" y="0"/>
                  </a:moveTo>
                  <a:lnTo>
                    <a:pt x="282407" y="0"/>
                  </a:lnTo>
                  <a:cubicBezTo>
                    <a:pt x="126426" y="0"/>
                    <a:pt x="0" y="123512"/>
                    <a:pt x="0" y="275871"/>
                  </a:cubicBezTo>
                  <a:cubicBezTo>
                    <a:pt x="0" y="386169"/>
                    <a:pt x="66279" y="481310"/>
                    <a:pt x="162037" y="525451"/>
                  </a:cubicBezTo>
                  <a:lnTo>
                    <a:pt x="162037" y="711200"/>
                  </a:lnTo>
                  <a:lnTo>
                    <a:pt x="353844" y="551732"/>
                  </a:lnTo>
                  <a:lnTo>
                    <a:pt x="1394834" y="551732"/>
                  </a:lnTo>
                  <a:cubicBezTo>
                    <a:pt x="1565808" y="551732"/>
                    <a:pt x="1692245" y="428220"/>
                    <a:pt x="1692245" y="275861"/>
                  </a:cubicBezTo>
                  <a:cubicBezTo>
                    <a:pt x="1692257" y="123512"/>
                    <a:pt x="1565808" y="0"/>
                    <a:pt x="1394834" y="0"/>
                  </a:cubicBezTo>
                  <a:close/>
                </a:path>
              </a:pathLst>
            </a:custGeom>
            <a:solidFill>
              <a:srgbClr val="FCC751"/>
            </a:solidFill>
          </p:spPr>
        </p:sp>
        <p:sp>
          <p:nvSpPr>
            <p:cNvPr name="TextBox 6" id="6"/>
            <p:cNvSpPr txBox="true"/>
            <p:nvPr/>
          </p:nvSpPr>
          <p:spPr>
            <a:xfrm>
              <a:off x="0" y="66675"/>
              <a:ext cx="1692245" cy="454025"/>
            </a:xfrm>
            <a:prstGeom prst="rect">
              <a:avLst/>
            </a:prstGeom>
          </p:spPr>
          <p:txBody>
            <a:bodyPr anchor="ctr" rtlCol="false" tIns="50800" lIns="50800" bIns="50800" rIns="50800"/>
            <a:lstStyle/>
            <a:p>
              <a:pPr algn="ctr">
                <a:lnSpc>
                  <a:spcPts val="2598"/>
                </a:lnSpc>
              </a:pPr>
            </a:p>
          </p:txBody>
        </p:sp>
      </p:grpSp>
      <p:sp>
        <p:nvSpPr>
          <p:cNvPr name="Freeform 7" id="7"/>
          <p:cNvSpPr/>
          <p:nvPr/>
        </p:nvSpPr>
        <p:spPr>
          <a:xfrm flipH="false" flipV="false" rot="0">
            <a:off x="10492457" y="6265718"/>
            <a:ext cx="7315200" cy="2992582"/>
          </a:xfrm>
          <a:custGeom>
            <a:avLst/>
            <a:gdLst/>
            <a:ahLst/>
            <a:cxnLst/>
            <a:rect r="r" b="b" t="t" l="l"/>
            <a:pathLst>
              <a:path h="2992582" w="7315200">
                <a:moveTo>
                  <a:pt x="0" y="0"/>
                </a:moveTo>
                <a:lnTo>
                  <a:pt x="7315200" y="0"/>
                </a:lnTo>
                <a:lnTo>
                  <a:pt x="7315200" y="2992582"/>
                </a:lnTo>
                <a:lnTo>
                  <a:pt x="0" y="29925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Questions Asked</a:t>
            </a:r>
          </a:p>
        </p:txBody>
      </p:sp>
      <p:sp>
        <p:nvSpPr>
          <p:cNvPr name="TextBox 9" id="9"/>
          <p:cNvSpPr txBox="true"/>
          <p:nvPr/>
        </p:nvSpPr>
        <p:spPr>
          <a:xfrm rot="0">
            <a:off x="1186794" y="3199643"/>
            <a:ext cx="5420168" cy="1844675"/>
          </a:xfrm>
          <a:prstGeom prst="rect">
            <a:avLst/>
          </a:prstGeom>
        </p:spPr>
        <p:txBody>
          <a:bodyPr anchor="t" rtlCol="false" tIns="0" lIns="0" bIns="0" rIns="0">
            <a:spAutoFit/>
          </a:bodyPr>
          <a:lstStyle/>
          <a:p>
            <a:pPr algn="ctr">
              <a:lnSpc>
                <a:spcPts val="4899"/>
              </a:lnSpc>
            </a:pPr>
            <a:r>
              <a:rPr lang="en-US" sz="3499">
                <a:solidFill>
                  <a:srgbClr val="000000"/>
                </a:solidFill>
                <a:latin typeface="Handy Casual"/>
              </a:rPr>
              <a:t>Walk me through your daily routine, starting from when you wake up to when you go to bed.</a:t>
            </a:r>
          </a:p>
        </p:txBody>
      </p:sp>
      <p:sp>
        <p:nvSpPr>
          <p:cNvPr name="TextBox 10" id="10"/>
          <p:cNvSpPr txBox="true"/>
          <p:nvPr/>
        </p:nvSpPr>
        <p:spPr>
          <a:xfrm rot="0">
            <a:off x="7906896" y="4083881"/>
            <a:ext cx="9234190" cy="606425"/>
          </a:xfrm>
          <a:prstGeom prst="rect">
            <a:avLst/>
          </a:prstGeom>
        </p:spPr>
        <p:txBody>
          <a:bodyPr anchor="t" rtlCol="false" tIns="0" lIns="0" bIns="0" rIns="0">
            <a:spAutoFit/>
          </a:bodyPr>
          <a:lstStyle/>
          <a:p>
            <a:pPr algn="ctr">
              <a:lnSpc>
                <a:spcPts val="4899"/>
              </a:lnSpc>
            </a:pPr>
            <a:r>
              <a:rPr lang="en-US" sz="3499">
                <a:solidFill>
                  <a:srgbClr val="000000"/>
                </a:solidFill>
                <a:latin typeface="Handy Casual"/>
              </a:rPr>
              <a:t>What are some processes you feel are redundant or inefficient?</a:t>
            </a:r>
          </a:p>
        </p:txBody>
      </p:sp>
      <p:sp>
        <p:nvSpPr>
          <p:cNvPr name="TextBox 11" id="11"/>
          <p:cNvSpPr txBox="true"/>
          <p:nvPr/>
        </p:nvSpPr>
        <p:spPr>
          <a:xfrm rot="0">
            <a:off x="2621161" y="8037630"/>
            <a:ext cx="6522839" cy="606425"/>
          </a:xfrm>
          <a:prstGeom prst="rect">
            <a:avLst/>
          </a:prstGeom>
        </p:spPr>
        <p:txBody>
          <a:bodyPr anchor="t" rtlCol="false" tIns="0" lIns="0" bIns="0" rIns="0">
            <a:spAutoFit/>
          </a:bodyPr>
          <a:lstStyle/>
          <a:p>
            <a:pPr algn="ctr">
              <a:lnSpc>
                <a:spcPts val="4899"/>
              </a:lnSpc>
            </a:pPr>
            <a:r>
              <a:rPr lang="en-US" sz="3499">
                <a:solidFill>
                  <a:srgbClr val="000000"/>
                </a:solidFill>
                <a:latin typeface="Handy Casual"/>
              </a:rPr>
              <a:t>What surprised you most about motherhood?</a:t>
            </a:r>
          </a:p>
        </p:txBody>
      </p:sp>
      <p:sp>
        <p:nvSpPr>
          <p:cNvPr name="TextBox 12" id="12"/>
          <p:cNvSpPr txBox="true"/>
          <p:nvPr/>
        </p:nvSpPr>
        <p:spPr>
          <a:xfrm rot="0">
            <a:off x="9576634" y="2412717"/>
            <a:ext cx="7177088" cy="606425"/>
          </a:xfrm>
          <a:prstGeom prst="rect">
            <a:avLst/>
          </a:prstGeom>
        </p:spPr>
        <p:txBody>
          <a:bodyPr anchor="t" rtlCol="false" tIns="0" lIns="0" bIns="0" rIns="0">
            <a:spAutoFit/>
          </a:bodyPr>
          <a:lstStyle/>
          <a:p>
            <a:pPr algn="ctr">
              <a:lnSpc>
                <a:spcPts val="4899"/>
              </a:lnSpc>
            </a:pPr>
            <a:r>
              <a:rPr lang="en-US" sz="3499">
                <a:solidFill>
                  <a:srgbClr val="000000"/>
                </a:solidFill>
                <a:latin typeface="Handy Casual"/>
              </a:rPr>
              <a:t>What is your favorite tool/product that you use?</a:t>
            </a:r>
          </a:p>
        </p:txBody>
      </p:sp>
      <p:sp>
        <p:nvSpPr>
          <p:cNvPr name="TextBox 13" id="13"/>
          <p:cNvSpPr txBox="true"/>
          <p:nvPr/>
        </p:nvSpPr>
        <p:spPr>
          <a:xfrm rot="0">
            <a:off x="10956206" y="7155584"/>
            <a:ext cx="6387703" cy="606425"/>
          </a:xfrm>
          <a:prstGeom prst="rect">
            <a:avLst/>
          </a:prstGeom>
        </p:spPr>
        <p:txBody>
          <a:bodyPr anchor="t" rtlCol="false" tIns="0" lIns="0" bIns="0" rIns="0">
            <a:spAutoFit/>
          </a:bodyPr>
          <a:lstStyle/>
          <a:p>
            <a:pPr algn="ctr">
              <a:lnSpc>
                <a:spcPts val="4899"/>
              </a:lnSpc>
            </a:pPr>
            <a:r>
              <a:rPr lang="en-US" sz="3499">
                <a:solidFill>
                  <a:srgbClr val="000000"/>
                </a:solidFill>
                <a:latin typeface="Handy Casual"/>
              </a:rPr>
              <a:t>How did being a mother impact your career?</a:t>
            </a:r>
          </a:p>
        </p:txBody>
      </p:sp>
      <p:sp>
        <p:nvSpPr>
          <p:cNvPr name="TextBox 14" id="14"/>
          <p:cNvSpPr txBox="true"/>
          <p:nvPr/>
        </p:nvSpPr>
        <p:spPr>
          <a:xfrm rot="0">
            <a:off x="1186794" y="6059605"/>
            <a:ext cx="8803035" cy="606425"/>
          </a:xfrm>
          <a:prstGeom prst="rect">
            <a:avLst/>
          </a:prstGeom>
        </p:spPr>
        <p:txBody>
          <a:bodyPr anchor="t" rtlCol="false" tIns="0" lIns="0" bIns="0" rIns="0">
            <a:spAutoFit/>
          </a:bodyPr>
          <a:lstStyle/>
          <a:p>
            <a:pPr algn="ctr">
              <a:lnSpc>
                <a:spcPts val="4899"/>
              </a:lnSpc>
            </a:pPr>
            <a:r>
              <a:rPr lang="en-US" sz="3499">
                <a:solidFill>
                  <a:srgbClr val="000000"/>
                </a:solidFill>
                <a:latin typeface="Handy Casual"/>
              </a:rPr>
              <a:t>How do you split childcare responsibilities with your partner?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Where</a:t>
            </a:r>
          </a:p>
        </p:txBody>
      </p:sp>
      <p:sp>
        <p:nvSpPr>
          <p:cNvPr name="TextBox 3" id="3"/>
          <p:cNvSpPr txBox="true"/>
          <p:nvPr/>
        </p:nvSpPr>
        <p:spPr>
          <a:xfrm rot="0">
            <a:off x="1028700" y="2658123"/>
            <a:ext cx="5053952" cy="448627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Classrooms</a:t>
            </a:r>
          </a:p>
          <a:p>
            <a:pPr marL="1280394" indent="-640197" lvl="1">
              <a:lnSpc>
                <a:spcPts val="7116"/>
              </a:lnSpc>
              <a:buFont typeface="Arial"/>
              <a:buChar char="•"/>
            </a:pPr>
            <a:r>
              <a:rPr lang="en-US" sz="5930">
                <a:solidFill>
                  <a:srgbClr val="000000"/>
                </a:solidFill>
                <a:latin typeface="Handy Casual"/>
              </a:rPr>
              <a:t>Dorms</a:t>
            </a:r>
          </a:p>
          <a:p>
            <a:pPr marL="1280394" indent="-640197" lvl="1">
              <a:lnSpc>
                <a:spcPts val="7116"/>
              </a:lnSpc>
              <a:buFont typeface="Arial"/>
              <a:buChar char="•"/>
            </a:pPr>
            <a:r>
              <a:rPr lang="en-US" sz="5930">
                <a:solidFill>
                  <a:srgbClr val="000000"/>
                </a:solidFill>
                <a:latin typeface="Handy Casual"/>
              </a:rPr>
              <a:t>Offices</a:t>
            </a:r>
          </a:p>
          <a:p>
            <a:pPr marL="1280394" indent="-640197" lvl="1">
              <a:lnSpc>
                <a:spcPts val="7116"/>
              </a:lnSpc>
              <a:buFont typeface="Arial"/>
              <a:buChar char="•"/>
            </a:pPr>
            <a:r>
              <a:rPr lang="en-US" sz="5930">
                <a:solidFill>
                  <a:srgbClr val="000000"/>
                </a:solidFill>
                <a:latin typeface="Handy Casual"/>
              </a:rPr>
              <a:t>Coffee Shops</a:t>
            </a:r>
          </a:p>
          <a:p>
            <a:pPr marL="1280394" indent="-640197" lvl="1">
              <a:lnSpc>
                <a:spcPts val="7116"/>
              </a:lnSpc>
              <a:buFont typeface="Arial"/>
              <a:buChar char="•"/>
            </a:pPr>
            <a:r>
              <a:rPr lang="en-US" sz="5930">
                <a:solidFill>
                  <a:srgbClr val="000000"/>
                </a:solidFill>
                <a:latin typeface="Handy Casual"/>
              </a:rPr>
              <a:t>Phone Call</a:t>
            </a:r>
          </a:p>
        </p:txBody>
      </p:sp>
      <p:sp>
        <p:nvSpPr>
          <p:cNvPr name="Freeform 4" id="4"/>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6" id="6"/>
          <p:cNvSpPr/>
          <p:nvPr/>
        </p:nvSpPr>
        <p:spPr>
          <a:xfrm flipH="false" flipV="false" rot="0">
            <a:off x="7210015" y="2197215"/>
            <a:ext cx="3172370" cy="3172370"/>
          </a:xfrm>
          <a:custGeom>
            <a:avLst/>
            <a:gdLst/>
            <a:ahLst/>
            <a:cxnLst/>
            <a:rect r="r" b="b" t="t" l="l"/>
            <a:pathLst>
              <a:path h="3172370" w="3172370">
                <a:moveTo>
                  <a:pt x="0" y="0"/>
                </a:moveTo>
                <a:lnTo>
                  <a:pt x="3172369" y="0"/>
                </a:lnTo>
                <a:lnTo>
                  <a:pt x="3172369" y="3172369"/>
                </a:lnTo>
                <a:lnTo>
                  <a:pt x="0" y="3172369"/>
                </a:lnTo>
                <a:lnTo>
                  <a:pt x="0" y="0"/>
                </a:lnTo>
                <a:close/>
              </a:path>
            </a:pathLst>
          </a:custGeom>
          <a:blipFill>
            <a:blip r:embed="rId4"/>
            <a:stretch>
              <a:fillRect l="0" t="0" r="0" b="0"/>
            </a:stretch>
          </a:blipFill>
        </p:spPr>
      </p:sp>
      <p:sp>
        <p:nvSpPr>
          <p:cNvPr name="Freeform 7" id="7"/>
          <p:cNvSpPr/>
          <p:nvPr/>
        </p:nvSpPr>
        <p:spPr>
          <a:xfrm flipH="false" flipV="false" rot="0">
            <a:off x="8999055" y="5103654"/>
            <a:ext cx="3981509" cy="2986131"/>
          </a:xfrm>
          <a:custGeom>
            <a:avLst/>
            <a:gdLst/>
            <a:ahLst/>
            <a:cxnLst/>
            <a:rect r="r" b="b" t="t" l="l"/>
            <a:pathLst>
              <a:path h="2986131" w="3981509">
                <a:moveTo>
                  <a:pt x="0" y="0"/>
                </a:moveTo>
                <a:lnTo>
                  <a:pt x="3981508" y="0"/>
                </a:lnTo>
                <a:lnTo>
                  <a:pt x="3981508" y="2986131"/>
                </a:lnTo>
                <a:lnTo>
                  <a:pt x="0" y="2986131"/>
                </a:lnTo>
                <a:lnTo>
                  <a:pt x="0" y="0"/>
                </a:lnTo>
                <a:close/>
              </a:path>
            </a:pathLst>
          </a:custGeom>
          <a:blipFill>
            <a:blip r:embed="rId5"/>
            <a:stretch>
              <a:fillRect l="0" t="0" r="0" b="0"/>
            </a:stretch>
          </a:blipFill>
        </p:spPr>
      </p:sp>
      <p:sp>
        <p:nvSpPr>
          <p:cNvPr name="Freeform 8" id="8"/>
          <p:cNvSpPr/>
          <p:nvPr/>
        </p:nvSpPr>
        <p:spPr>
          <a:xfrm flipH="false" flipV="false" rot="0">
            <a:off x="12518570" y="2197215"/>
            <a:ext cx="2273545" cy="4035910"/>
          </a:xfrm>
          <a:custGeom>
            <a:avLst/>
            <a:gdLst/>
            <a:ahLst/>
            <a:cxnLst/>
            <a:rect r="r" b="b" t="t" l="l"/>
            <a:pathLst>
              <a:path h="4035910" w="2273545">
                <a:moveTo>
                  <a:pt x="0" y="0"/>
                </a:moveTo>
                <a:lnTo>
                  <a:pt x="2273545" y="0"/>
                </a:lnTo>
                <a:lnTo>
                  <a:pt x="2273545" y="4035910"/>
                </a:lnTo>
                <a:lnTo>
                  <a:pt x="0" y="4035910"/>
                </a:lnTo>
                <a:lnTo>
                  <a:pt x="0" y="0"/>
                </a:lnTo>
                <a:close/>
              </a:path>
            </a:pathLst>
          </a:custGeom>
          <a:blipFill>
            <a:blip r:embed="rId6"/>
            <a:stretch>
              <a:fillRect l="0" t="-11598" r="0" b="-10311"/>
            </a:stretch>
          </a:blipFill>
        </p:spPr>
      </p:sp>
      <p:sp>
        <p:nvSpPr>
          <p:cNvPr name="Freeform 9" id="9"/>
          <p:cNvSpPr/>
          <p:nvPr/>
        </p:nvSpPr>
        <p:spPr>
          <a:xfrm flipH="false" flipV="false" rot="0">
            <a:off x="14327841" y="3833455"/>
            <a:ext cx="2273545" cy="4035910"/>
          </a:xfrm>
          <a:custGeom>
            <a:avLst/>
            <a:gdLst/>
            <a:ahLst/>
            <a:cxnLst/>
            <a:rect r="r" b="b" t="t" l="l"/>
            <a:pathLst>
              <a:path h="4035910" w="2273545">
                <a:moveTo>
                  <a:pt x="0" y="0"/>
                </a:moveTo>
                <a:lnTo>
                  <a:pt x="2273545" y="0"/>
                </a:lnTo>
                <a:lnTo>
                  <a:pt x="2273545" y="4035910"/>
                </a:lnTo>
                <a:lnTo>
                  <a:pt x="0" y="4035910"/>
                </a:lnTo>
                <a:lnTo>
                  <a:pt x="0" y="0"/>
                </a:lnTo>
                <a:close/>
              </a:path>
            </a:pathLst>
          </a:custGeom>
          <a:blipFill>
            <a:blip r:embed="rId7"/>
            <a:stretch>
              <a:fillRect l="0" t="-10813" r="0" b="-11096"/>
            </a:stretch>
          </a:blipFill>
        </p:spPr>
      </p:sp>
      <p:sp>
        <p:nvSpPr>
          <p:cNvPr name="TextBox 10" id="10"/>
          <p:cNvSpPr txBox="true"/>
          <p:nvPr/>
        </p:nvSpPr>
        <p:spPr>
          <a:xfrm rot="0">
            <a:off x="8991600" y="8552511"/>
            <a:ext cx="5793491" cy="561602"/>
          </a:xfrm>
          <a:prstGeom prst="rect">
            <a:avLst/>
          </a:prstGeom>
        </p:spPr>
        <p:txBody>
          <a:bodyPr anchor="t" rtlCol="false" tIns="0" lIns="0" bIns="0" rIns="0">
            <a:spAutoFit/>
          </a:bodyPr>
          <a:lstStyle/>
          <a:p>
            <a:pPr>
              <a:lnSpc>
                <a:spcPts val="4447"/>
              </a:lnSpc>
              <a:spcBef>
                <a:spcPct val="0"/>
              </a:spcBef>
            </a:pPr>
            <a:r>
              <a:rPr lang="en-US" sz="3706">
                <a:solidFill>
                  <a:srgbClr val="000000"/>
                </a:solidFill>
                <a:latin typeface="Krabuler"/>
              </a:rPr>
              <a:t>Pictures &amp; Relevant Artifacts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grpSp>
        <p:nvGrpSpPr>
          <p:cNvPr name="Group 2" id="2"/>
          <p:cNvGrpSpPr/>
          <p:nvPr/>
        </p:nvGrpSpPr>
        <p:grpSpPr>
          <a:xfrm rot="0">
            <a:off x="6760391" y="1242183"/>
            <a:ext cx="10498909" cy="7657600"/>
            <a:chOff x="0" y="0"/>
            <a:chExt cx="14302208" cy="10431615"/>
          </a:xfrm>
        </p:grpSpPr>
        <p:sp>
          <p:nvSpPr>
            <p:cNvPr name="Freeform 3" id="3"/>
            <p:cNvSpPr/>
            <p:nvPr/>
          </p:nvSpPr>
          <p:spPr>
            <a:xfrm flipH="false" flipV="false" rot="0">
              <a:off x="31750" y="31750"/>
              <a:ext cx="14238708" cy="10368115"/>
            </a:xfrm>
            <a:custGeom>
              <a:avLst/>
              <a:gdLst/>
              <a:ahLst/>
              <a:cxnLst/>
              <a:rect r="r" b="b" t="t" l="l"/>
              <a:pathLst>
                <a:path h="10368115" w="14238708">
                  <a:moveTo>
                    <a:pt x="14145997" y="10368115"/>
                  </a:moveTo>
                  <a:lnTo>
                    <a:pt x="92710" y="10368115"/>
                  </a:lnTo>
                  <a:cubicBezTo>
                    <a:pt x="41910" y="10368115"/>
                    <a:pt x="0" y="10326205"/>
                    <a:pt x="0" y="10275405"/>
                  </a:cubicBezTo>
                  <a:lnTo>
                    <a:pt x="0" y="92710"/>
                  </a:lnTo>
                  <a:cubicBezTo>
                    <a:pt x="0" y="41910"/>
                    <a:pt x="41910" y="0"/>
                    <a:pt x="92710" y="0"/>
                  </a:cubicBezTo>
                  <a:lnTo>
                    <a:pt x="14144727" y="0"/>
                  </a:lnTo>
                  <a:cubicBezTo>
                    <a:pt x="14195527" y="0"/>
                    <a:pt x="14237438" y="41910"/>
                    <a:pt x="14237438" y="92710"/>
                  </a:cubicBezTo>
                  <a:lnTo>
                    <a:pt x="14237438" y="10274136"/>
                  </a:lnTo>
                  <a:cubicBezTo>
                    <a:pt x="14238708" y="10326205"/>
                    <a:pt x="14196797" y="10368115"/>
                    <a:pt x="14145997" y="10368115"/>
                  </a:cubicBezTo>
                  <a:close/>
                </a:path>
              </a:pathLst>
            </a:custGeom>
            <a:solidFill>
              <a:srgbClr val="FFFEF7"/>
            </a:solidFill>
          </p:spPr>
        </p:sp>
        <p:sp>
          <p:nvSpPr>
            <p:cNvPr name="Freeform 4" id="4"/>
            <p:cNvSpPr/>
            <p:nvPr/>
          </p:nvSpPr>
          <p:spPr>
            <a:xfrm flipH="false" flipV="false" rot="0">
              <a:off x="0" y="0"/>
              <a:ext cx="14302208" cy="10431616"/>
            </a:xfrm>
            <a:custGeom>
              <a:avLst/>
              <a:gdLst/>
              <a:ahLst/>
              <a:cxnLst/>
              <a:rect r="r" b="b" t="t" l="l"/>
              <a:pathLst>
                <a:path h="10431616" w="14302208">
                  <a:moveTo>
                    <a:pt x="14177747" y="59690"/>
                  </a:moveTo>
                  <a:cubicBezTo>
                    <a:pt x="14213308" y="59690"/>
                    <a:pt x="14242518" y="88900"/>
                    <a:pt x="14242518" y="124460"/>
                  </a:cubicBezTo>
                  <a:lnTo>
                    <a:pt x="14242518" y="10307155"/>
                  </a:lnTo>
                  <a:cubicBezTo>
                    <a:pt x="14242518" y="10342716"/>
                    <a:pt x="14213308" y="10371926"/>
                    <a:pt x="14177747" y="10371926"/>
                  </a:cubicBezTo>
                  <a:lnTo>
                    <a:pt x="124460" y="10371926"/>
                  </a:lnTo>
                  <a:cubicBezTo>
                    <a:pt x="88900" y="10371926"/>
                    <a:pt x="59690" y="10342716"/>
                    <a:pt x="59690" y="10307155"/>
                  </a:cubicBezTo>
                  <a:lnTo>
                    <a:pt x="59690" y="124460"/>
                  </a:lnTo>
                  <a:cubicBezTo>
                    <a:pt x="59690" y="88900"/>
                    <a:pt x="88900" y="59690"/>
                    <a:pt x="124460" y="59690"/>
                  </a:cubicBezTo>
                  <a:lnTo>
                    <a:pt x="14177749" y="59690"/>
                  </a:lnTo>
                  <a:moveTo>
                    <a:pt x="14177749" y="0"/>
                  </a:moveTo>
                  <a:lnTo>
                    <a:pt x="124460" y="0"/>
                  </a:lnTo>
                  <a:cubicBezTo>
                    <a:pt x="55880" y="0"/>
                    <a:pt x="0" y="55880"/>
                    <a:pt x="0" y="124460"/>
                  </a:cubicBezTo>
                  <a:lnTo>
                    <a:pt x="0" y="10307155"/>
                  </a:lnTo>
                  <a:cubicBezTo>
                    <a:pt x="0" y="10375736"/>
                    <a:pt x="55880" y="10431616"/>
                    <a:pt x="124460" y="10431616"/>
                  </a:cubicBezTo>
                  <a:lnTo>
                    <a:pt x="14177749" y="10431616"/>
                  </a:lnTo>
                  <a:cubicBezTo>
                    <a:pt x="14246327" y="10431616"/>
                    <a:pt x="14302208" y="10375736"/>
                    <a:pt x="14302208" y="10307155"/>
                  </a:cubicBezTo>
                  <a:lnTo>
                    <a:pt x="14302208" y="124460"/>
                  </a:lnTo>
                  <a:cubicBezTo>
                    <a:pt x="14302208" y="55880"/>
                    <a:pt x="14246327" y="0"/>
                    <a:pt x="14177749" y="0"/>
                  </a:cubicBezTo>
                  <a:close/>
                </a:path>
              </a:pathLst>
            </a:custGeom>
            <a:solidFill>
              <a:srgbClr val="191919"/>
            </a:solidFill>
          </p:spPr>
        </p:sp>
      </p:grpSp>
      <p:sp>
        <p:nvSpPr>
          <p:cNvPr name="Freeform 5" id="5"/>
          <p:cNvSpPr/>
          <p:nvPr/>
        </p:nvSpPr>
        <p:spPr>
          <a:xfrm flipH="false" flipV="false" rot="0">
            <a:off x="-49133" y="364943"/>
            <a:ext cx="7628315" cy="9557115"/>
          </a:xfrm>
          <a:custGeom>
            <a:avLst/>
            <a:gdLst/>
            <a:ahLst/>
            <a:cxnLst/>
            <a:rect r="r" b="b" t="t" l="l"/>
            <a:pathLst>
              <a:path h="9557115" w="7628315">
                <a:moveTo>
                  <a:pt x="0" y="0"/>
                </a:moveTo>
                <a:lnTo>
                  <a:pt x="7628316" y="0"/>
                </a:lnTo>
                <a:lnTo>
                  <a:pt x="7628316" y="9557114"/>
                </a:lnTo>
                <a:lnTo>
                  <a:pt x="0" y="95571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466770">
            <a:off x="1456592" y="3124434"/>
            <a:ext cx="4579927" cy="562356"/>
          </a:xfrm>
          <a:prstGeom prst="rect">
            <a:avLst/>
          </a:prstGeom>
        </p:spPr>
        <p:txBody>
          <a:bodyPr anchor="t" rtlCol="false" tIns="0" lIns="0" bIns="0" rIns="0">
            <a:spAutoFit/>
          </a:bodyPr>
          <a:lstStyle/>
          <a:p>
            <a:pPr>
              <a:lnSpc>
                <a:spcPts val="4331"/>
              </a:lnSpc>
            </a:pPr>
            <a:r>
              <a:rPr lang="en-US" sz="3799">
                <a:solidFill>
                  <a:srgbClr val="000000"/>
                </a:solidFill>
                <a:latin typeface="Handy Casual Bold"/>
              </a:rPr>
              <a:t>EXTREME USER</a:t>
            </a:r>
          </a:p>
        </p:txBody>
      </p:sp>
      <p:grpSp>
        <p:nvGrpSpPr>
          <p:cNvPr name="Group 7" id="7"/>
          <p:cNvGrpSpPr>
            <a:grpSpLocks noChangeAspect="true"/>
          </p:cNvGrpSpPr>
          <p:nvPr/>
        </p:nvGrpSpPr>
        <p:grpSpPr>
          <a:xfrm rot="-460589">
            <a:off x="1751691" y="4008360"/>
            <a:ext cx="4649370" cy="4649351"/>
            <a:chOff x="0" y="0"/>
            <a:chExt cx="6350025" cy="6350000"/>
          </a:xfrm>
        </p:grpSpPr>
        <p:sp>
          <p:nvSpPr>
            <p:cNvPr name="Freeform 8" id="8"/>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11768" r="0" b="-41504"/>
              </a:stretch>
            </a:blipFill>
          </p:spPr>
        </p:sp>
      </p:grpSp>
      <p:sp>
        <p:nvSpPr>
          <p:cNvPr name="TextBox 9" id="9"/>
          <p:cNvSpPr txBox="true"/>
          <p:nvPr/>
        </p:nvSpPr>
        <p:spPr>
          <a:xfrm rot="-466770">
            <a:off x="1259911" y="2121039"/>
            <a:ext cx="4768296" cy="990156"/>
          </a:xfrm>
          <a:prstGeom prst="rect">
            <a:avLst/>
          </a:prstGeom>
        </p:spPr>
        <p:txBody>
          <a:bodyPr anchor="t" rtlCol="false" tIns="0" lIns="0" bIns="0" rIns="0">
            <a:spAutoFit/>
          </a:bodyPr>
          <a:lstStyle/>
          <a:p>
            <a:pPr>
              <a:lnSpc>
                <a:spcPts val="8061"/>
              </a:lnSpc>
              <a:spcBef>
                <a:spcPct val="0"/>
              </a:spcBef>
            </a:pPr>
            <a:r>
              <a:rPr lang="en-US" sz="5757">
                <a:solidFill>
                  <a:srgbClr val="000000"/>
                </a:solidFill>
                <a:latin typeface="Krabuler"/>
              </a:rPr>
              <a:t>ANN</a:t>
            </a:r>
          </a:p>
        </p:txBody>
      </p:sp>
      <p:sp>
        <p:nvSpPr>
          <p:cNvPr name="TextBox 10" id="10"/>
          <p:cNvSpPr txBox="true"/>
          <p:nvPr/>
        </p:nvSpPr>
        <p:spPr>
          <a:xfrm rot="0">
            <a:off x="7549215" y="1830497"/>
            <a:ext cx="8921261" cy="688977"/>
          </a:xfrm>
          <a:prstGeom prst="rect">
            <a:avLst/>
          </a:prstGeom>
        </p:spPr>
        <p:txBody>
          <a:bodyPr anchor="t" rtlCol="false" tIns="0" lIns="0" bIns="0" rIns="0">
            <a:spAutoFit/>
          </a:bodyPr>
          <a:lstStyle/>
          <a:p>
            <a:pPr marL="863587" indent="-431793" lvl="1">
              <a:lnSpc>
                <a:spcPts val="5599"/>
              </a:lnSpc>
              <a:buFont typeface="Arial"/>
              <a:buChar char="•"/>
            </a:pPr>
            <a:r>
              <a:rPr lang="en-US" sz="3999">
                <a:solidFill>
                  <a:srgbClr val="000000"/>
                </a:solidFill>
                <a:latin typeface="Krabuler Bold"/>
              </a:rPr>
              <a:t>HAS 3 CHILDREN WITH TWO PARTNERS</a:t>
            </a:r>
          </a:p>
        </p:txBody>
      </p:sp>
      <p:sp>
        <p:nvSpPr>
          <p:cNvPr name="TextBox 11" id="11"/>
          <p:cNvSpPr txBox="true"/>
          <p:nvPr/>
        </p:nvSpPr>
        <p:spPr>
          <a:xfrm rot="0">
            <a:off x="7970420" y="2682366"/>
            <a:ext cx="8302007" cy="1124712"/>
          </a:xfrm>
          <a:prstGeom prst="rect">
            <a:avLst/>
          </a:prstGeom>
        </p:spPr>
        <p:txBody>
          <a:bodyPr anchor="t" rtlCol="false" tIns="0" lIns="0" bIns="0" rIns="0">
            <a:spAutoFit/>
          </a:bodyPr>
          <a:lstStyle/>
          <a:p>
            <a:pPr>
              <a:lnSpc>
                <a:spcPts val="2963"/>
              </a:lnSpc>
            </a:pPr>
            <a:r>
              <a:rPr lang="en-US" sz="2599">
                <a:solidFill>
                  <a:srgbClr val="000000"/>
                </a:solidFill>
                <a:latin typeface="Handy Casual"/>
              </a:rPr>
              <a:t>Ann co-parents her 17 &amp; 20 year-old with her ex-husband while raising her 10-year-old with her current husband. This requires Ann to manage familial responsibilities and clearly coordinate between two families and households. </a:t>
            </a:r>
          </a:p>
        </p:txBody>
      </p:sp>
      <p:sp>
        <p:nvSpPr>
          <p:cNvPr name="Freeform 12" id="12"/>
          <p:cNvSpPr/>
          <p:nvPr/>
        </p:nvSpPr>
        <p:spPr>
          <a:xfrm flipH="false" flipV="false" rot="-1568932">
            <a:off x="10070576" y="7661568"/>
            <a:ext cx="1144336" cy="1640625"/>
          </a:xfrm>
          <a:custGeom>
            <a:avLst/>
            <a:gdLst/>
            <a:ahLst/>
            <a:cxnLst/>
            <a:rect r="r" b="b" t="t" l="l"/>
            <a:pathLst>
              <a:path h="1640625" w="1144336">
                <a:moveTo>
                  <a:pt x="0" y="0"/>
                </a:moveTo>
                <a:lnTo>
                  <a:pt x="1144337" y="0"/>
                </a:lnTo>
                <a:lnTo>
                  <a:pt x="1144337" y="1640626"/>
                </a:lnTo>
                <a:lnTo>
                  <a:pt x="0" y="16406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5027046">
            <a:off x="16282896" y="916013"/>
            <a:ext cx="1514128" cy="1379233"/>
          </a:xfrm>
          <a:custGeom>
            <a:avLst/>
            <a:gdLst/>
            <a:ahLst/>
            <a:cxnLst/>
            <a:rect r="r" b="b" t="t" l="l"/>
            <a:pathLst>
              <a:path h="1379233" w="1514128">
                <a:moveTo>
                  <a:pt x="0" y="0"/>
                </a:moveTo>
                <a:lnTo>
                  <a:pt x="1514129" y="0"/>
                </a:lnTo>
                <a:lnTo>
                  <a:pt x="1514129" y="1379234"/>
                </a:lnTo>
                <a:lnTo>
                  <a:pt x="0" y="13792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7519247" y="4138177"/>
            <a:ext cx="8921261" cy="688977"/>
          </a:xfrm>
          <a:prstGeom prst="rect">
            <a:avLst/>
          </a:prstGeom>
        </p:spPr>
        <p:txBody>
          <a:bodyPr anchor="t" rtlCol="false" tIns="0" lIns="0" bIns="0" rIns="0">
            <a:spAutoFit/>
          </a:bodyPr>
          <a:lstStyle/>
          <a:p>
            <a:pPr marL="863587" indent="-431793" lvl="1">
              <a:lnSpc>
                <a:spcPts val="5599"/>
              </a:lnSpc>
              <a:buFont typeface="Arial"/>
              <a:buChar char="•"/>
            </a:pPr>
            <a:r>
              <a:rPr lang="en-US" sz="3999">
                <a:solidFill>
                  <a:srgbClr val="000000"/>
                </a:solidFill>
                <a:latin typeface="Krabuler Bold"/>
              </a:rPr>
              <a:t>SUCCESSFUL ENTREPRENEUR</a:t>
            </a:r>
          </a:p>
        </p:txBody>
      </p:sp>
      <p:sp>
        <p:nvSpPr>
          <p:cNvPr name="TextBox 15" id="15"/>
          <p:cNvSpPr txBox="true"/>
          <p:nvPr/>
        </p:nvSpPr>
        <p:spPr>
          <a:xfrm rot="0">
            <a:off x="7970420" y="4836678"/>
            <a:ext cx="8302007" cy="2239137"/>
          </a:xfrm>
          <a:prstGeom prst="rect">
            <a:avLst/>
          </a:prstGeom>
        </p:spPr>
        <p:txBody>
          <a:bodyPr anchor="t" rtlCol="false" tIns="0" lIns="0" bIns="0" rIns="0">
            <a:spAutoFit/>
          </a:bodyPr>
          <a:lstStyle/>
          <a:p>
            <a:pPr>
              <a:lnSpc>
                <a:spcPts val="2963"/>
              </a:lnSpc>
            </a:pPr>
            <a:r>
              <a:rPr lang="en-US" sz="2599">
                <a:solidFill>
                  <a:srgbClr val="000000"/>
                </a:solidFill>
                <a:latin typeface="Handy Casual"/>
              </a:rPr>
              <a:t>Ann is the founder of two successful companies. She created her first business, which was a parenting social network called Maya’s Mom, after the birth of her second child. Maya’s Mom was later acquired by Johnson &amp; Johnson. She is currently the CEO of Hatch, a sleep wellness company that Ann co-founded with her current husband. Hatch initially only sold products for babies but now creates lights + more for everyone.</a:t>
            </a:r>
          </a:p>
        </p:txBody>
      </p:sp>
      <p:sp>
        <p:nvSpPr>
          <p:cNvPr name="Freeform 16" id="16"/>
          <p:cNvSpPr/>
          <p:nvPr/>
        </p:nvSpPr>
        <p:spPr>
          <a:xfrm flipH="false" flipV="false" rot="0">
            <a:off x="12734484" y="6822597"/>
            <a:ext cx="3735992" cy="1922479"/>
          </a:xfrm>
          <a:custGeom>
            <a:avLst/>
            <a:gdLst/>
            <a:ahLst/>
            <a:cxnLst/>
            <a:rect r="r" b="b" t="t" l="l"/>
            <a:pathLst>
              <a:path h="1922479" w="3735992">
                <a:moveTo>
                  <a:pt x="0" y="0"/>
                </a:moveTo>
                <a:lnTo>
                  <a:pt x="3735992" y="0"/>
                </a:lnTo>
                <a:lnTo>
                  <a:pt x="3735992" y="1922479"/>
                </a:lnTo>
                <a:lnTo>
                  <a:pt x="0" y="1922479"/>
                </a:lnTo>
                <a:lnTo>
                  <a:pt x="0" y="0"/>
                </a:lnTo>
                <a:close/>
              </a:path>
            </a:pathLst>
          </a:custGeom>
          <a:blipFill>
            <a:blip r:embed="rId9"/>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Team Member Roles</a:t>
            </a:r>
          </a:p>
        </p:txBody>
      </p:sp>
      <p:sp>
        <p:nvSpPr>
          <p:cNvPr name="TextBox 3" id="3"/>
          <p:cNvSpPr txBox="true"/>
          <p:nvPr/>
        </p:nvSpPr>
        <p:spPr>
          <a:xfrm rot="0">
            <a:off x="1028700" y="2619375"/>
            <a:ext cx="16086127" cy="663892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Ann</a:t>
            </a:r>
          </a:p>
          <a:p>
            <a:pPr marL="2159001" indent="-719667" lvl="2">
              <a:lnSpc>
                <a:spcPts val="6000"/>
              </a:lnSpc>
              <a:buFont typeface="Arial"/>
              <a:buChar char="⚬"/>
            </a:pPr>
            <a:r>
              <a:rPr lang="en-US" sz="5000">
                <a:solidFill>
                  <a:srgbClr val="000000"/>
                </a:solidFill>
                <a:latin typeface="Handy Casual"/>
              </a:rPr>
              <a:t>Notetaker:  Jenna, Interviewer: Emily</a:t>
            </a:r>
          </a:p>
          <a:p>
            <a:pPr marL="1280394" indent="-640197" lvl="1">
              <a:lnSpc>
                <a:spcPts val="7116"/>
              </a:lnSpc>
              <a:buFont typeface="Arial"/>
              <a:buChar char="•"/>
            </a:pPr>
            <a:r>
              <a:rPr lang="en-US" sz="5930">
                <a:solidFill>
                  <a:srgbClr val="000000"/>
                </a:solidFill>
                <a:latin typeface="Handy Casual"/>
              </a:rPr>
              <a:t>Marie</a:t>
            </a:r>
          </a:p>
          <a:p>
            <a:pPr marL="2159001" indent="-719667" lvl="2">
              <a:lnSpc>
                <a:spcPts val="6000"/>
              </a:lnSpc>
              <a:buFont typeface="Arial"/>
              <a:buChar char="⚬"/>
            </a:pPr>
            <a:r>
              <a:rPr lang="en-US" sz="5000">
                <a:solidFill>
                  <a:srgbClr val="000000"/>
                </a:solidFill>
                <a:latin typeface="Handy Casual"/>
              </a:rPr>
              <a:t>Notetaker: Jenna, Interviewer: Ariane</a:t>
            </a:r>
          </a:p>
          <a:p>
            <a:pPr marL="1280394" indent="-640197" lvl="1">
              <a:lnSpc>
                <a:spcPts val="7116"/>
              </a:lnSpc>
              <a:buFont typeface="Arial"/>
              <a:buChar char="•"/>
            </a:pPr>
            <a:r>
              <a:rPr lang="en-US" sz="5930">
                <a:solidFill>
                  <a:srgbClr val="000000"/>
                </a:solidFill>
                <a:latin typeface="Handy Casual"/>
              </a:rPr>
              <a:t>Teresa</a:t>
            </a:r>
          </a:p>
          <a:p>
            <a:pPr marL="2159001" indent="-719667" lvl="2">
              <a:lnSpc>
                <a:spcPts val="6000"/>
              </a:lnSpc>
              <a:buFont typeface="Arial"/>
              <a:buChar char="⚬"/>
            </a:pPr>
            <a:r>
              <a:rPr lang="en-US" sz="5000">
                <a:solidFill>
                  <a:srgbClr val="000000"/>
                </a:solidFill>
                <a:latin typeface="Handy Casual"/>
              </a:rPr>
              <a:t>Notetaker: Ariane, Interviewer: Emily</a:t>
            </a:r>
          </a:p>
          <a:p>
            <a:pPr marL="1280394" indent="-640197" lvl="1">
              <a:lnSpc>
                <a:spcPts val="7116"/>
              </a:lnSpc>
              <a:buFont typeface="Arial"/>
              <a:buChar char="•"/>
            </a:pPr>
            <a:r>
              <a:rPr lang="en-US" sz="5930">
                <a:solidFill>
                  <a:srgbClr val="000000"/>
                </a:solidFill>
                <a:latin typeface="Handy Casual"/>
              </a:rPr>
              <a:t>Wei</a:t>
            </a:r>
          </a:p>
          <a:p>
            <a:pPr marL="2159001" indent="-719667" lvl="2">
              <a:lnSpc>
                <a:spcPts val="6000"/>
              </a:lnSpc>
              <a:buFont typeface="Arial"/>
              <a:buChar char="⚬"/>
            </a:pPr>
            <a:r>
              <a:rPr lang="en-US" sz="5000">
                <a:solidFill>
                  <a:srgbClr val="000000"/>
                </a:solidFill>
                <a:latin typeface="Handy Casual"/>
              </a:rPr>
              <a:t>Notetaker: Emily, Interviewer: Jenna</a:t>
            </a:r>
          </a:p>
        </p:txBody>
      </p:sp>
      <p:sp>
        <p:nvSpPr>
          <p:cNvPr name="Freeform 4" id="4"/>
          <p:cNvSpPr/>
          <p:nvPr/>
        </p:nvSpPr>
        <p:spPr>
          <a:xfrm flipH="false" flipV="false" rot="0">
            <a:off x="7051433"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Apparatus</a:t>
            </a:r>
          </a:p>
        </p:txBody>
      </p:sp>
      <p:sp>
        <p:nvSpPr>
          <p:cNvPr name="Freeform 3" id="3"/>
          <p:cNvSpPr/>
          <p:nvPr/>
        </p:nvSpPr>
        <p:spPr>
          <a:xfrm flipH="false" flipV="false" rot="0">
            <a:off x="9855449" y="2667648"/>
            <a:ext cx="7403851" cy="6415896"/>
          </a:xfrm>
          <a:custGeom>
            <a:avLst/>
            <a:gdLst/>
            <a:ahLst/>
            <a:cxnLst/>
            <a:rect r="r" b="b" t="t" l="l"/>
            <a:pathLst>
              <a:path h="6415896" w="7403851">
                <a:moveTo>
                  <a:pt x="0" y="0"/>
                </a:moveTo>
                <a:lnTo>
                  <a:pt x="7403851" y="0"/>
                </a:lnTo>
                <a:lnTo>
                  <a:pt x="7403851" y="6415896"/>
                </a:lnTo>
                <a:lnTo>
                  <a:pt x="0" y="6415896"/>
                </a:lnTo>
                <a:lnTo>
                  <a:pt x="0" y="0"/>
                </a:lnTo>
                <a:close/>
              </a:path>
            </a:pathLst>
          </a:custGeom>
          <a:blipFill>
            <a:blip r:embed="rId2"/>
            <a:stretch>
              <a:fillRect l="0" t="0" r="0" b="0"/>
            </a:stretch>
          </a:blipFill>
        </p:spPr>
      </p:sp>
      <p:sp>
        <p:nvSpPr>
          <p:cNvPr name="TextBox 4" id="4"/>
          <p:cNvSpPr txBox="true"/>
          <p:nvPr/>
        </p:nvSpPr>
        <p:spPr>
          <a:xfrm rot="0">
            <a:off x="1019175" y="2658123"/>
            <a:ext cx="7818005" cy="3590925"/>
          </a:xfrm>
          <a:prstGeom prst="rect">
            <a:avLst/>
          </a:prstGeom>
        </p:spPr>
        <p:txBody>
          <a:bodyPr anchor="t" rtlCol="false" tIns="0" lIns="0" bIns="0" rIns="0">
            <a:spAutoFit/>
          </a:bodyPr>
          <a:lstStyle/>
          <a:p>
            <a:pPr marL="1280394" indent="-640197" lvl="1">
              <a:lnSpc>
                <a:spcPts val="7116"/>
              </a:lnSpc>
              <a:buFont typeface="Arial"/>
              <a:buChar char="•"/>
            </a:pPr>
            <a:r>
              <a:rPr lang="en-US" sz="5930">
                <a:solidFill>
                  <a:srgbClr val="000000"/>
                </a:solidFill>
                <a:latin typeface="Handy Casual"/>
              </a:rPr>
              <a:t>Phones- recording videos &amp; taking images</a:t>
            </a:r>
          </a:p>
          <a:p>
            <a:pPr marL="1280394" indent="-640197" lvl="1">
              <a:lnSpc>
                <a:spcPts val="7116"/>
              </a:lnSpc>
              <a:buFont typeface="Arial"/>
              <a:buChar char="•"/>
            </a:pPr>
            <a:r>
              <a:rPr lang="en-US" sz="5930">
                <a:solidFill>
                  <a:srgbClr val="000000"/>
                </a:solidFill>
                <a:latin typeface="Handy Casual"/>
              </a:rPr>
              <a:t>Otter.ai- transcribing audio</a:t>
            </a:r>
          </a:p>
        </p:txBody>
      </p:sp>
      <p:sp>
        <p:nvSpPr>
          <p:cNvPr name="Freeform 5" id="5"/>
          <p:cNvSpPr/>
          <p:nvPr/>
        </p:nvSpPr>
        <p:spPr>
          <a:xfrm flipH="false" flipV="false" rot="0">
            <a:off x="7051433"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3">
              <a:extLst>
                <a:ext uri="{96DAC541-7B7A-43D3-8B79-37D633B846F1}">
                  <asvg:svgBlip xmlns:asvg="http://schemas.microsoft.com/office/drawing/2016/SVG/main" r:embed="rId4"/>
                </a:ext>
              </a:extLst>
            </a:blip>
            <a:stretch>
              <a:fillRect l="-62081"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0641">
            <a:off x="1727466" y="1828896"/>
            <a:ext cx="1737858" cy="1583030"/>
          </a:xfrm>
          <a:custGeom>
            <a:avLst/>
            <a:gdLst/>
            <a:ahLst/>
            <a:cxnLst/>
            <a:rect r="r" b="b" t="t" l="l"/>
            <a:pathLst>
              <a:path h="1583030" w="1737858">
                <a:moveTo>
                  <a:pt x="0" y="0"/>
                </a:moveTo>
                <a:lnTo>
                  <a:pt x="1737857" y="0"/>
                </a:lnTo>
                <a:lnTo>
                  <a:pt x="1737857"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101134" y="3287433"/>
            <a:ext cx="12786318" cy="4026459"/>
          </a:xfrm>
          <a:prstGeom prst="rect">
            <a:avLst/>
          </a:prstGeom>
        </p:spPr>
        <p:txBody>
          <a:bodyPr anchor="t" rtlCol="false" tIns="0" lIns="0" bIns="0" rIns="0">
            <a:spAutoFit/>
          </a:bodyPr>
          <a:lstStyle/>
          <a:p>
            <a:pPr algn="ctr">
              <a:lnSpc>
                <a:spcPts val="15460"/>
              </a:lnSpc>
            </a:pPr>
            <a:r>
              <a:rPr lang="en-US" sz="15616" spc="343">
                <a:solidFill>
                  <a:srgbClr val="000000"/>
                </a:solidFill>
                <a:latin typeface="Pompiere"/>
              </a:rPr>
              <a:t>Interview Results &amp; Analysis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Insights</a:t>
            </a:r>
          </a:p>
        </p:txBody>
      </p:sp>
      <p:sp>
        <p:nvSpPr>
          <p:cNvPr name="Freeform 3" id="3"/>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5" id="5"/>
          <p:cNvSpPr/>
          <p:nvPr/>
        </p:nvSpPr>
        <p:spPr>
          <a:xfrm flipH="false" flipV="false" rot="0">
            <a:off x="7906896" y="483170"/>
            <a:ext cx="9725607" cy="9389264"/>
          </a:xfrm>
          <a:custGeom>
            <a:avLst/>
            <a:gdLst/>
            <a:ahLst/>
            <a:cxnLst/>
            <a:rect r="r" b="b" t="t" l="l"/>
            <a:pathLst>
              <a:path h="9389264" w="9725607">
                <a:moveTo>
                  <a:pt x="0" y="0"/>
                </a:moveTo>
                <a:lnTo>
                  <a:pt x="9725607" y="0"/>
                </a:lnTo>
                <a:lnTo>
                  <a:pt x="9725607" y="9389263"/>
                </a:lnTo>
                <a:lnTo>
                  <a:pt x="0" y="9389263"/>
                </a:lnTo>
                <a:lnTo>
                  <a:pt x="0" y="0"/>
                </a:lnTo>
                <a:close/>
              </a:path>
            </a:pathLst>
          </a:custGeom>
          <a:blipFill>
            <a:blip r:embed="rId4"/>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Insights</a:t>
            </a:r>
          </a:p>
        </p:txBody>
      </p:sp>
      <p:sp>
        <p:nvSpPr>
          <p:cNvPr name="Freeform 3" id="3"/>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5" id="5"/>
          <p:cNvSpPr/>
          <p:nvPr/>
        </p:nvSpPr>
        <p:spPr>
          <a:xfrm flipH="false" flipV="false" rot="0">
            <a:off x="7906896" y="483170"/>
            <a:ext cx="9725607" cy="9389264"/>
          </a:xfrm>
          <a:custGeom>
            <a:avLst/>
            <a:gdLst/>
            <a:ahLst/>
            <a:cxnLst/>
            <a:rect r="r" b="b" t="t" l="l"/>
            <a:pathLst>
              <a:path h="9389264" w="9725607">
                <a:moveTo>
                  <a:pt x="0" y="0"/>
                </a:moveTo>
                <a:lnTo>
                  <a:pt x="9725607" y="0"/>
                </a:lnTo>
                <a:lnTo>
                  <a:pt x="9725607" y="9389263"/>
                </a:lnTo>
                <a:lnTo>
                  <a:pt x="0" y="9389263"/>
                </a:lnTo>
                <a:lnTo>
                  <a:pt x="0" y="0"/>
                </a:lnTo>
                <a:close/>
              </a:path>
            </a:pathLst>
          </a:custGeom>
          <a:blipFill>
            <a:blip r:embed="rId4"/>
            <a:stretch>
              <a:fillRect l="0" t="0" r="0" b="0"/>
            </a:stretch>
          </a:blipFill>
        </p:spPr>
      </p:sp>
      <p:sp>
        <p:nvSpPr>
          <p:cNvPr name="Freeform 6" id="6"/>
          <p:cNvSpPr/>
          <p:nvPr/>
        </p:nvSpPr>
        <p:spPr>
          <a:xfrm flipH="false" flipV="false" rot="0">
            <a:off x="7527337" y="1028700"/>
            <a:ext cx="2955044" cy="3218887"/>
          </a:xfrm>
          <a:custGeom>
            <a:avLst/>
            <a:gdLst/>
            <a:ahLst/>
            <a:cxnLst/>
            <a:rect r="r" b="b" t="t" l="l"/>
            <a:pathLst>
              <a:path h="3218887" w="2955044">
                <a:moveTo>
                  <a:pt x="0" y="0"/>
                </a:moveTo>
                <a:lnTo>
                  <a:pt x="2955044" y="0"/>
                </a:lnTo>
                <a:lnTo>
                  <a:pt x="2955044" y="3218887"/>
                </a:lnTo>
                <a:lnTo>
                  <a:pt x="0" y="3218887"/>
                </a:lnTo>
                <a:lnTo>
                  <a:pt x="0" y="0"/>
                </a:lnTo>
                <a:close/>
              </a:path>
            </a:pathLst>
          </a:custGeom>
          <a:blipFill>
            <a:blip r:embed="rId5"/>
            <a:stretch>
              <a:fillRect l="0" t="0" r="0" b="0"/>
            </a:stretch>
          </a:blipFill>
        </p:spPr>
      </p:sp>
      <p:sp>
        <p:nvSpPr>
          <p:cNvPr name="Freeform 7" id="7"/>
          <p:cNvSpPr/>
          <p:nvPr/>
        </p:nvSpPr>
        <p:spPr>
          <a:xfrm flipH="false" flipV="false" rot="0">
            <a:off x="5397650" y="5352858"/>
            <a:ext cx="3468068" cy="3480453"/>
          </a:xfrm>
          <a:custGeom>
            <a:avLst/>
            <a:gdLst/>
            <a:ahLst/>
            <a:cxnLst/>
            <a:rect r="r" b="b" t="t" l="l"/>
            <a:pathLst>
              <a:path h="3480453" w="3468068">
                <a:moveTo>
                  <a:pt x="0" y="0"/>
                </a:moveTo>
                <a:lnTo>
                  <a:pt x="3468068" y="0"/>
                </a:lnTo>
                <a:lnTo>
                  <a:pt x="3468068" y="3480454"/>
                </a:lnTo>
                <a:lnTo>
                  <a:pt x="0" y="3480454"/>
                </a:lnTo>
                <a:lnTo>
                  <a:pt x="0" y="0"/>
                </a:lnTo>
                <a:close/>
              </a:path>
            </a:pathLst>
          </a:custGeom>
          <a:blipFill>
            <a:blip r:embed="rId6"/>
            <a:stretch>
              <a:fillRect l="0" t="0" r="0" b="0"/>
            </a:stretch>
          </a:blipFill>
        </p:spPr>
      </p:sp>
      <p:sp>
        <p:nvSpPr>
          <p:cNvPr name="Freeform 8" id="8"/>
          <p:cNvSpPr/>
          <p:nvPr/>
        </p:nvSpPr>
        <p:spPr>
          <a:xfrm flipH="false" flipV="false" rot="0">
            <a:off x="9144000" y="6960865"/>
            <a:ext cx="2903458" cy="2911569"/>
          </a:xfrm>
          <a:custGeom>
            <a:avLst/>
            <a:gdLst/>
            <a:ahLst/>
            <a:cxnLst/>
            <a:rect r="r" b="b" t="t" l="l"/>
            <a:pathLst>
              <a:path h="2911569" w="2903458">
                <a:moveTo>
                  <a:pt x="0" y="0"/>
                </a:moveTo>
                <a:lnTo>
                  <a:pt x="2903458" y="0"/>
                </a:lnTo>
                <a:lnTo>
                  <a:pt x="2903458" y="2911568"/>
                </a:lnTo>
                <a:lnTo>
                  <a:pt x="0" y="2911568"/>
                </a:lnTo>
                <a:lnTo>
                  <a:pt x="0" y="0"/>
                </a:lnTo>
                <a:close/>
              </a:path>
            </a:pathLst>
          </a:custGeom>
          <a:blipFill>
            <a:blip r:embed="rId7"/>
            <a:stretch>
              <a:fillRect l="0" t="0" r="0" b="0"/>
            </a:stretch>
          </a:blipFill>
        </p:spPr>
      </p:sp>
      <p:sp>
        <p:nvSpPr>
          <p:cNvPr name="Freeform 9" id="9"/>
          <p:cNvSpPr/>
          <p:nvPr/>
        </p:nvSpPr>
        <p:spPr>
          <a:xfrm flipH="false" flipV="false" rot="0">
            <a:off x="13225610" y="1028700"/>
            <a:ext cx="3654411" cy="3654411"/>
          </a:xfrm>
          <a:custGeom>
            <a:avLst/>
            <a:gdLst/>
            <a:ahLst/>
            <a:cxnLst/>
            <a:rect r="r" b="b" t="t" l="l"/>
            <a:pathLst>
              <a:path h="3654411" w="3654411">
                <a:moveTo>
                  <a:pt x="0" y="0"/>
                </a:moveTo>
                <a:lnTo>
                  <a:pt x="3654410" y="0"/>
                </a:lnTo>
                <a:lnTo>
                  <a:pt x="3654410" y="3654411"/>
                </a:lnTo>
                <a:lnTo>
                  <a:pt x="0" y="3654411"/>
                </a:lnTo>
                <a:lnTo>
                  <a:pt x="0"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73801" y="3780728"/>
            <a:ext cx="3579011" cy="3444830"/>
            <a:chOff x="30480" y="591820"/>
            <a:chExt cx="12736830" cy="12259310"/>
          </a:xfrm>
        </p:grpSpPr>
        <p:sp>
          <p:nvSpPr>
            <p:cNvPr name="Freeform 3" id="3"/>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243" t="-27565" r="243" b="-17297"/>
              </a:stretch>
            </a:blipFill>
          </p:spPr>
        </p:sp>
      </p:grpSp>
      <p:grpSp>
        <p:nvGrpSpPr>
          <p:cNvPr name="Group 4" id="4"/>
          <p:cNvGrpSpPr>
            <a:grpSpLocks noChangeAspect="true"/>
          </p:cNvGrpSpPr>
          <p:nvPr/>
        </p:nvGrpSpPr>
        <p:grpSpPr>
          <a:xfrm rot="0">
            <a:off x="11586736" y="3669628"/>
            <a:ext cx="3648810" cy="3512012"/>
            <a:chOff x="30480" y="591820"/>
            <a:chExt cx="12736830" cy="12259310"/>
          </a:xfrm>
        </p:grpSpPr>
        <p:sp>
          <p:nvSpPr>
            <p:cNvPr name="Freeform 5" id="5"/>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3"/>
              <a:stretch>
                <a:fillRect l="-243" t="-23765" r="243" b="-13497"/>
              </a:stretch>
            </a:blipFill>
          </p:spPr>
        </p:sp>
      </p:grpSp>
      <p:grpSp>
        <p:nvGrpSpPr>
          <p:cNvPr name="Group 6" id="6"/>
          <p:cNvGrpSpPr>
            <a:grpSpLocks noChangeAspect="true"/>
          </p:cNvGrpSpPr>
          <p:nvPr/>
        </p:nvGrpSpPr>
        <p:grpSpPr>
          <a:xfrm rot="0">
            <a:off x="7191043" y="3669628"/>
            <a:ext cx="3555930" cy="3555930"/>
            <a:chOff x="0" y="0"/>
            <a:chExt cx="12700000" cy="12700000"/>
          </a:xfrm>
        </p:grpSpPr>
        <p:sp>
          <p:nvSpPr>
            <p:cNvPr name="Freeform 7" id="7"/>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4"/>
              <a:stretch>
                <a:fillRect l="0" t="-3977" r="0" b="-3977"/>
              </a:stretch>
            </a:blipFill>
          </p:spPr>
        </p:sp>
      </p:grpSp>
      <p:sp>
        <p:nvSpPr>
          <p:cNvPr name="Freeform 8" id="8"/>
          <p:cNvSpPr/>
          <p:nvPr/>
        </p:nvSpPr>
        <p:spPr>
          <a:xfrm flipH="false" flipV="false" rot="0">
            <a:off x="7051433"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5">
              <a:extLst>
                <a:ext uri="{96DAC541-7B7A-43D3-8B79-37D633B846F1}">
                  <asvg:svgBlip xmlns:asvg="http://schemas.microsoft.com/office/drawing/2016/SVG/main" r:embed="rId6"/>
                </a:ext>
              </a:extLst>
            </a:blip>
            <a:stretch>
              <a:fillRect l="-62081" t="0" r="0" b="0"/>
            </a:stretch>
          </a:blipFill>
        </p:spPr>
      </p:sp>
      <p:sp>
        <p:nvSpPr>
          <p:cNvPr name="Freeform 10" id="10"/>
          <p:cNvSpPr/>
          <p:nvPr/>
        </p:nvSpPr>
        <p:spPr>
          <a:xfrm flipH="false" flipV="false" rot="-1568932">
            <a:off x="1915048" y="1917584"/>
            <a:ext cx="885325" cy="1269283"/>
          </a:xfrm>
          <a:custGeom>
            <a:avLst/>
            <a:gdLst/>
            <a:ahLst/>
            <a:cxnLst/>
            <a:rect r="r" b="b" t="t" l="l"/>
            <a:pathLst>
              <a:path h="1269283" w="885325">
                <a:moveTo>
                  <a:pt x="0" y="0"/>
                </a:moveTo>
                <a:lnTo>
                  <a:pt x="885325" y="0"/>
                </a:lnTo>
                <a:lnTo>
                  <a:pt x="885325" y="1269283"/>
                </a:lnTo>
                <a:lnTo>
                  <a:pt x="0" y="12692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240727">
            <a:off x="2962584" y="1500834"/>
            <a:ext cx="713038" cy="1022276"/>
          </a:xfrm>
          <a:custGeom>
            <a:avLst/>
            <a:gdLst/>
            <a:ahLst/>
            <a:cxnLst/>
            <a:rect r="r" b="b" t="t" l="l"/>
            <a:pathLst>
              <a:path h="1022276" w="713038">
                <a:moveTo>
                  <a:pt x="0" y="0"/>
                </a:moveTo>
                <a:lnTo>
                  <a:pt x="713037" y="0"/>
                </a:lnTo>
                <a:lnTo>
                  <a:pt x="713037" y="1022276"/>
                </a:lnTo>
                <a:lnTo>
                  <a:pt x="0" y="1022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5407510" y="1797441"/>
            <a:ext cx="7699617" cy="1519556"/>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Krabuler"/>
              </a:rPr>
              <a:t>Team Members</a:t>
            </a:r>
          </a:p>
        </p:txBody>
      </p:sp>
      <p:sp>
        <p:nvSpPr>
          <p:cNvPr name="TextBox 13" id="13"/>
          <p:cNvSpPr txBox="true"/>
          <p:nvPr/>
        </p:nvSpPr>
        <p:spPr>
          <a:xfrm rot="0">
            <a:off x="11586736" y="7127009"/>
            <a:ext cx="3950104" cy="628254"/>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a:rPr>
              <a:t>Ariane Lee</a:t>
            </a:r>
          </a:p>
        </p:txBody>
      </p:sp>
      <p:sp>
        <p:nvSpPr>
          <p:cNvPr name="TextBox 14" id="14"/>
          <p:cNvSpPr txBox="true"/>
          <p:nvPr/>
        </p:nvSpPr>
        <p:spPr>
          <a:xfrm rot="0">
            <a:off x="6987664" y="7149358"/>
            <a:ext cx="3962688" cy="628254"/>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Bold"/>
              </a:rPr>
              <a:t>Jenna Kim</a:t>
            </a:r>
          </a:p>
        </p:txBody>
      </p:sp>
      <p:sp>
        <p:nvSpPr>
          <p:cNvPr name="TextBox 15" id="15"/>
          <p:cNvSpPr txBox="true"/>
          <p:nvPr/>
        </p:nvSpPr>
        <p:spPr>
          <a:xfrm rot="0">
            <a:off x="2370890" y="7149358"/>
            <a:ext cx="4042662" cy="628254"/>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Bold"/>
              </a:rPr>
              <a:t>Emily Deng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4" id="4"/>
          <p:cNvSpPr/>
          <p:nvPr/>
        </p:nvSpPr>
        <p:spPr>
          <a:xfrm flipH="false" flipV="false" rot="0">
            <a:off x="8214371" y="708576"/>
            <a:ext cx="9752148" cy="9418950"/>
          </a:xfrm>
          <a:custGeom>
            <a:avLst/>
            <a:gdLst/>
            <a:ahLst/>
            <a:cxnLst/>
            <a:rect r="r" b="b" t="t" l="l"/>
            <a:pathLst>
              <a:path h="9418950" w="9752148">
                <a:moveTo>
                  <a:pt x="0" y="0"/>
                </a:moveTo>
                <a:lnTo>
                  <a:pt x="9752148" y="0"/>
                </a:lnTo>
                <a:lnTo>
                  <a:pt x="9752148" y="9418949"/>
                </a:lnTo>
                <a:lnTo>
                  <a:pt x="0" y="9418949"/>
                </a:lnTo>
                <a:lnTo>
                  <a:pt x="0" y="0"/>
                </a:lnTo>
                <a:close/>
              </a:path>
            </a:pathLst>
          </a:custGeom>
          <a:blipFill>
            <a:blip r:embed="rId4"/>
            <a:stretch>
              <a:fillRect l="0" t="0" r="0" b="0"/>
            </a:stretch>
          </a:blipFill>
        </p:spPr>
      </p:sp>
      <p:sp>
        <p:nvSpPr>
          <p:cNvPr name="TextBox 5" id="5"/>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Insights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4" id="4"/>
          <p:cNvSpPr/>
          <p:nvPr/>
        </p:nvSpPr>
        <p:spPr>
          <a:xfrm flipH="false" flipV="false" rot="0">
            <a:off x="8214371" y="708576"/>
            <a:ext cx="9752148" cy="9418950"/>
          </a:xfrm>
          <a:custGeom>
            <a:avLst/>
            <a:gdLst/>
            <a:ahLst/>
            <a:cxnLst/>
            <a:rect r="r" b="b" t="t" l="l"/>
            <a:pathLst>
              <a:path h="9418950" w="9752148">
                <a:moveTo>
                  <a:pt x="0" y="0"/>
                </a:moveTo>
                <a:lnTo>
                  <a:pt x="9752148" y="0"/>
                </a:lnTo>
                <a:lnTo>
                  <a:pt x="9752148" y="9418949"/>
                </a:lnTo>
                <a:lnTo>
                  <a:pt x="0" y="9418949"/>
                </a:lnTo>
                <a:lnTo>
                  <a:pt x="0" y="0"/>
                </a:lnTo>
                <a:close/>
              </a:path>
            </a:pathLst>
          </a:custGeom>
          <a:blipFill>
            <a:blip r:embed="rId4"/>
            <a:stretch>
              <a:fillRect l="0" t="0" r="0" b="0"/>
            </a:stretch>
          </a:blipFill>
        </p:spPr>
      </p:sp>
      <p:sp>
        <p:nvSpPr>
          <p:cNvPr name="Freeform 5" id="5"/>
          <p:cNvSpPr/>
          <p:nvPr/>
        </p:nvSpPr>
        <p:spPr>
          <a:xfrm flipH="false" flipV="false" rot="0">
            <a:off x="7136777" y="1028700"/>
            <a:ext cx="4395812" cy="2619904"/>
          </a:xfrm>
          <a:custGeom>
            <a:avLst/>
            <a:gdLst/>
            <a:ahLst/>
            <a:cxnLst/>
            <a:rect r="r" b="b" t="t" l="l"/>
            <a:pathLst>
              <a:path h="2619904" w="4395812">
                <a:moveTo>
                  <a:pt x="0" y="0"/>
                </a:moveTo>
                <a:lnTo>
                  <a:pt x="4395812" y="0"/>
                </a:lnTo>
                <a:lnTo>
                  <a:pt x="4395812" y="2619904"/>
                </a:lnTo>
                <a:lnTo>
                  <a:pt x="0" y="2619904"/>
                </a:lnTo>
                <a:lnTo>
                  <a:pt x="0" y="0"/>
                </a:lnTo>
                <a:close/>
              </a:path>
            </a:pathLst>
          </a:custGeom>
          <a:blipFill>
            <a:blip r:embed="rId5"/>
            <a:stretch>
              <a:fillRect l="0" t="0" r="0" b="0"/>
            </a:stretch>
          </a:blipFill>
        </p:spPr>
      </p:sp>
      <p:sp>
        <p:nvSpPr>
          <p:cNvPr name="Freeform 6" id="6"/>
          <p:cNvSpPr/>
          <p:nvPr/>
        </p:nvSpPr>
        <p:spPr>
          <a:xfrm flipH="false" flipV="false" rot="0">
            <a:off x="1028700" y="5742098"/>
            <a:ext cx="3125581" cy="3782482"/>
          </a:xfrm>
          <a:custGeom>
            <a:avLst/>
            <a:gdLst/>
            <a:ahLst/>
            <a:cxnLst/>
            <a:rect r="r" b="b" t="t" l="l"/>
            <a:pathLst>
              <a:path h="3782482" w="3125581">
                <a:moveTo>
                  <a:pt x="0" y="0"/>
                </a:moveTo>
                <a:lnTo>
                  <a:pt x="3125581" y="0"/>
                </a:lnTo>
                <a:lnTo>
                  <a:pt x="3125581" y="3782482"/>
                </a:lnTo>
                <a:lnTo>
                  <a:pt x="0" y="3782482"/>
                </a:lnTo>
                <a:lnTo>
                  <a:pt x="0" y="0"/>
                </a:lnTo>
                <a:close/>
              </a:path>
            </a:pathLst>
          </a:custGeom>
          <a:blipFill>
            <a:blip r:embed="rId6"/>
            <a:stretch>
              <a:fillRect l="0" t="0" r="0" b="0"/>
            </a:stretch>
          </a:blipFill>
        </p:spPr>
      </p:sp>
      <p:sp>
        <p:nvSpPr>
          <p:cNvPr name="Freeform 7" id="7"/>
          <p:cNvSpPr/>
          <p:nvPr/>
        </p:nvSpPr>
        <p:spPr>
          <a:xfrm flipH="false" flipV="false" rot="0">
            <a:off x="13620785" y="7034266"/>
            <a:ext cx="3083183" cy="3093259"/>
          </a:xfrm>
          <a:custGeom>
            <a:avLst/>
            <a:gdLst/>
            <a:ahLst/>
            <a:cxnLst/>
            <a:rect r="r" b="b" t="t" l="l"/>
            <a:pathLst>
              <a:path h="3093259" w="3083183">
                <a:moveTo>
                  <a:pt x="0" y="0"/>
                </a:moveTo>
                <a:lnTo>
                  <a:pt x="3083183" y="0"/>
                </a:lnTo>
                <a:lnTo>
                  <a:pt x="3083183" y="3093259"/>
                </a:lnTo>
                <a:lnTo>
                  <a:pt x="0" y="3093259"/>
                </a:lnTo>
                <a:lnTo>
                  <a:pt x="0" y="0"/>
                </a:lnTo>
                <a:close/>
              </a:path>
            </a:pathLst>
          </a:custGeom>
          <a:blipFill>
            <a:blip r:embed="rId7"/>
            <a:stretch>
              <a:fillRect l="0" t="0" r="0" b="0"/>
            </a:stretch>
          </a:blipFill>
        </p:spPr>
      </p:sp>
      <p:sp>
        <p:nvSpPr>
          <p:cNvPr name="Freeform 8" id="8"/>
          <p:cNvSpPr/>
          <p:nvPr/>
        </p:nvSpPr>
        <p:spPr>
          <a:xfrm flipH="false" flipV="false" rot="0">
            <a:off x="14493103" y="332040"/>
            <a:ext cx="3022521" cy="3546030"/>
          </a:xfrm>
          <a:custGeom>
            <a:avLst/>
            <a:gdLst/>
            <a:ahLst/>
            <a:cxnLst/>
            <a:rect r="r" b="b" t="t" l="l"/>
            <a:pathLst>
              <a:path h="3546030" w="3022521">
                <a:moveTo>
                  <a:pt x="0" y="0"/>
                </a:moveTo>
                <a:lnTo>
                  <a:pt x="3022521" y="0"/>
                </a:lnTo>
                <a:lnTo>
                  <a:pt x="3022521" y="3546029"/>
                </a:lnTo>
                <a:lnTo>
                  <a:pt x="0" y="3546029"/>
                </a:lnTo>
                <a:lnTo>
                  <a:pt x="0" y="0"/>
                </a:lnTo>
                <a:close/>
              </a:path>
            </a:pathLst>
          </a:custGeom>
          <a:blipFill>
            <a:blip r:embed="rId8"/>
            <a:stretch>
              <a:fillRect l="0" t="0" r="0" b="0"/>
            </a:stretch>
          </a:blipFill>
        </p:spPr>
      </p:sp>
      <p:sp>
        <p:nvSpPr>
          <p:cNvPr name="Freeform 9" id="9"/>
          <p:cNvSpPr/>
          <p:nvPr/>
        </p:nvSpPr>
        <p:spPr>
          <a:xfrm flipH="false" flipV="false" rot="0">
            <a:off x="5174671" y="6224152"/>
            <a:ext cx="5099497" cy="3034148"/>
          </a:xfrm>
          <a:custGeom>
            <a:avLst/>
            <a:gdLst/>
            <a:ahLst/>
            <a:cxnLst/>
            <a:rect r="r" b="b" t="t" l="l"/>
            <a:pathLst>
              <a:path h="3034148" w="5099497">
                <a:moveTo>
                  <a:pt x="0" y="0"/>
                </a:moveTo>
                <a:lnTo>
                  <a:pt x="5099497" y="0"/>
                </a:lnTo>
                <a:lnTo>
                  <a:pt x="5099497" y="3034148"/>
                </a:lnTo>
                <a:lnTo>
                  <a:pt x="0" y="3034148"/>
                </a:lnTo>
                <a:lnTo>
                  <a:pt x="0" y="0"/>
                </a:lnTo>
                <a:close/>
              </a:path>
            </a:pathLst>
          </a:custGeom>
          <a:blipFill>
            <a:blip r:embed="rId9"/>
            <a:stretch>
              <a:fillRect l="0" t="0" r="0" b="0"/>
            </a:stretch>
          </a:blipFill>
        </p:spPr>
      </p:sp>
      <p:sp>
        <p:nvSpPr>
          <p:cNvPr name="TextBox 10" id="10"/>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Insights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4" id="4"/>
          <p:cNvSpPr/>
          <p:nvPr/>
        </p:nvSpPr>
        <p:spPr>
          <a:xfrm flipH="false" flipV="false" rot="0">
            <a:off x="7728105" y="542713"/>
            <a:ext cx="9531195" cy="9201575"/>
          </a:xfrm>
          <a:custGeom>
            <a:avLst/>
            <a:gdLst/>
            <a:ahLst/>
            <a:cxnLst/>
            <a:rect r="r" b="b" t="t" l="l"/>
            <a:pathLst>
              <a:path h="9201575" w="9531195">
                <a:moveTo>
                  <a:pt x="0" y="0"/>
                </a:moveTo>
                <a:lnTo>
                  <a:pt x="9531195" y="0"/>
                </a:lnTo>
                <a:lnTo>
                  <a:pt x="9531195" y="9201574"/>
                </a:lnTo>
                <a:lnTo>
                  <a:pt x="0" y="9201574"/>
                </a:lnTo>
                <a:lnTo>
                  <a:pt x="0" y="0"/>
                </a:lnTo>
                <a:close/>
              </a:path>
            </a:pathLst>
          </a:custGeom>
          <a:blipFill>
            <a:blip r:embed="rId4"/>
            <a:stretch>
              <a:fillRect l="0" t="0" r="0" b="0"/>
            </a:stretch>
          </a:blipFill>
        </p:spPr>
      </p:sp>
      <p:sp>
        <p:nvSpPr>
          <p:cNvPr name="TextBox 5" id="5"/>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Insights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7906896" y="602512"/>
            <a:ext cx="9407312" cy="9081976"/>
          </a:xfrm>
          <a:custGeom>
            <a:avLst/>
            <a:gdLst/>
            <a:ahLst/>
            <a:cxnLst/>
            <a:rect r="r" b="b" t="t" l="l"/>
            <a:pathLst>
              <a:path h="9081976" w="9407312">
                <a:moveTo>
                  <a:pt x="0" y="0"/>
                </a:moveTo>
                <a:lnTo>
                  <a:pt x="9407312" y="0"/>
                </a:lnTo>
                <a:lnTo>
                  <a:pt x="9407312" y="9081976"/>
                </a:lnTo>
                <a:lnTo>
                  <a:pt x="0" y="9081976"/>
                </a:lnTo>
                <a:lnTo>
                  <a:pt x="0" y="0"/>
                </a:lnTo>
                <a:close/>
              </a:path>
            </a:pathLst>
          </a:custGeom>
          <a:blipFill>
            <a:blip r:embed="rId2"/>
            <a:stretch>
              <a:fillRect l="0" t="0" r="0" b="0"/>
            </a:stretch>
          </a:blipFill>
        </p:spPr>
      </p:sp>
      <p:sp>
        <p:nvSpPr>
          <p:cNvPr name="Freeform 3" id="3"/>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3">
              <a:extLst>
                <a:ext uri="{96DAC541-7B7A-43D3-8B79-37D633B846F1}">
                  <asvg:svgBlip xmlns:asvg="http://schemas.microsoft.com/office/drawing/2016/SVG/main" r:embed="rId4"/>
                </a:ext>
              </a:extLst>
            </a:blip>
            <a:stretch>
              <a:fillRect l="-62081" t="0" r="0" b="0"/>
            </a:stretch>
          </a:blipFill>
        </p:spPr>
      </p:sp>
      <p:sp>
        <p:nvSpPr>
          <p:cNvPr name="TextBox 5" id="5"/>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Insights</a:t>
            </a:r>
          </a:p>
        </p:txBody>
      </p:sp>
      <p:sp>
        <p:nvSpPr>
          <p:cNvPr name="Freeform 6" id="6"/>
          <p:cNvSpPr/>
          <p:nvPr/>
        </p:nvSpPr>
        <p:spPr>
          <a:xfrm flipH="false" flipV="false" rot="0">
            <a:off x="1203556" y="2837517"/>
            <a:ext cx="2966028" cy="5995795"/>
          </a:xfrm>
          <a:custGeom>
            <a:avLst/>
            <a:gdLst/>
            <a:ahLst/>
            <a:cxnLst/>
            <a:rect r="r" b="b" t="t" l="l"/>
            <a:pathLst>
              <a:path h="5995795" w="2966028">
                <a:moveTo>
                  <a:pt x="0" y="0"/>
                </a:moveTo>
                <a:lnTo>
                  <a:pt x="2966027" y="0"/>
                </a:lnTo>
                <a:lnTo>
                  <a:pt x="2966027" y="5995795"/>
                </a:lnTo>
                <a:lnTo>
                  <a:pt x="0" y="5995795"/>
                </a:lnTo>
                <a:lnTo>
                  <a:pt x="0" y="0"/>
                </a:lnTo>
                <a:close/>
              </a:path>
            </a:pathLst>
          </a:custGeom>
          <a:blipFill>
            <a:blip r:embed="rId5"/>
            <a:stretch>
              <a:fillRect l="0" t="-457" r="0" b="-457"/>
            </a:stretch>
          </a:blipFill>
        </p:spPr>
      </p:sp>
      <p:sp>
        <p:nvSpPr>
          <p:cNvPr name="Freeform 7" id="7"/>
          <p:cNvSpPr/>
          <p:nvPr/>
        </p:nvSpPr>
        <p:spPr>
          <a:xfrm flipH="false" flipV="false" rot="0">
            <a:off x="4705926" y="2661834"/>
            <a:ext cx="3018493" cy="3606762"/>
          </a:xfrm>
          <a:custGeom>
            <a:avLst/>
            <a:gdLst/>
            <a:ahLst/>
            <a:cxnLst/>
            <a:rect r="r" b="b" t="t" l="l"/>
            <a:pathLst>
              <a:path h="3606762" w="3018493">
                <a:moveTo>
                  <a:pt x="0" y="0"/>
                </a:moveTo>
                <a:lnTo>
                  <a:pt x="3018493" y="0"/>
                </a:lnTo>
                <a:lnTo>
                  <a:pt x="3018493" y="3606762"/>
                </a:lnTo>
                <a:lnTo>
                  <a:pt x="0" y="3606762"/>
                </a:lnTo>
                <a:lnTo>
                  <a:pt x="0" y="0"/>
                </a:lnTo>
                <a:close/>
              </a:path>
            </a:pathLst>
          </a:custGeom>
          <a:blipFill>
            <a:blip r:embed="rId6"/>
            <a:stretch>
              <a:fillRect l="0" t="0" r="0" b="0"/>
            </a:stretch>
          </a:blipFill>
        </p:spPr>
      </p:sp>
      <p:sp>
        <p:nvSpPr>
          <p:cNvPr name="Freeform 8" id="8"/>
          <p:cNvSpPr/>
          <p:nvPr/>
        </p:nvSpPr>
        <p:spPr>
          <a:xfrm flipH="false" flipV="false" rot="0">
            <a:off x="13340698" y="6568230"/>
            <a:ext cx="4257903" cy="2690070"/>
          </a:xfrm>
          <a:custGeom>
            <a:avLst/>
            <a:gdLst/>
            <a:ahLst/>
            <a:cxnLst/>
            <a:rect r="r" b="b" t="t" l="l"/>
            <a:pathLst>
              <a:path h="2690070" w="4257903">
                <a:moveTo>
                  <a:pt x="0" y="0"/>
                </a:moveTo>
                <a:lnTo>
                  <a:pt x="4257903" y="0"/>
                </a:lnTo>
                <a:lnTo>
                  <a:pt x="4257903" y="2690070"/>
                </a:lnTo>
                <a:lnTo>
                  <a:pt x="0" y="2690070"/>
                </a:lnTo>
                <a:lnTo>
                  <a:pt x="0" y="0"/>
                </a:lnTo>
                <a:close/>
              </a:path>
            </a:pathLst>
          </a:custGeom>
          <a:blipFill>
            <a:blip r:embed="rId7"/>
            <a:stretch>
              <a:fillRect l="0" t="0" r="0" b="0"/>
            </a:stretch>
          </a:blipFill>
        </p:spPr>
      </p:sp>
      <p:sp>
        <p:nvSpPr>
          <p:cNvPr name="Freeform 9" id="9"/>
          <p:cNvSpPr/>
          <p:nvPr/>
        </p:nvSpPr>
        <p:spPr>
          <a:xfrm flipH="false" flipV="false" rot="0">
            <a:off x="5536215" y="6568230"/>
            <a:ext cx="3607785" cy="2228776"/>
          </a:xfrm>
          <a:custGeom>
            <a:avLst/>
            <a:gdLst/>
            <a:ahLst/>
            <a:cxnLst/>
            <a:rect r="r" b="b" t="t" l="l"/>
            <a:pathLst>
              <a:path h="2228776" w="3607785">
                <a:moveTo>
                  <a:pt x="0" y="0"/>
                </a:moveTo>
                <a:lnTo>
                  <a:pt x="3607785" y="0"/>
                </a:lnTo>
                <a:lnTo>
                  <a:pt x="3607785" y="2228776"/>
                </a:lnTo>
                <a:lnTo>
                  <a:pt x="0" y="2228776"/>
                </a:lnTo>
                <a:lnTo>
                  <a:pt x="0" y="0"/>
                </a:lnTo>
                <a:close/>
              </a:path>
            </a:pathLst>
          </a:custGeom>
          <a:blipFill>
            <a:blip r:embed="rId8"/>
            <a:stretch>
              <a:fillRect l="0" t="0" r="0" b="0"/>
            </a:stretch>
          </a:blipFill>
        </p:spPr>
      </p:sp>
      <p:sp>
        <p:nvSpPr>
          <p:cNvPr name="Freeform 10" id="10"/>
          <p:cNvSpPr/>
          <p:nvPr/>
        </p:nvSpPr>
        <p:spPr>
          <a:xfrm flipH="false" flipV="false" rot="0">
            <a:off x="14032506" y="1524373"/>
            <a:ext cx="2685517" cy="3116526"/>
          </a:xfrm>
          <a:custGeom>
            <a:avLst/>
            <a:gdLst/>
            <a:ahLst/>
            <a:cxnLst/>
            <a:rect r="r" b="b" t="t" l="l"/>
            <a:pathLst>
              <a:path h="3116526" w="2685517">
                <a:moveTo>
                  <a:pt x="0" y="0"/>
                </a:moveTo>
                <a:lnTo>
                  <a:pt x="2685517" y="0"/>
                </a:lnTo>
                <a:lnTo>
                  <a:pt x="2685517" y="3116525"/>
                </a:lnTo>
                <a:lnTo>
                  <a:pt x="0" y="3116525"/>
                </a:lnTo>
                <a:lnTo>
                  <a:pt x="0" y="0"/>
                </a:lnTo>
                <a:close/>
              </a:path>
            </a:pathLst>
          </a:custGeom>
          <a:blipFill>
            <a:blip r:embed="rId9"/>
            <a:stretch>
              <a:fillRect l="0" t="0" r="0" b="0"/>
            </a:stretch>
          </a:blipFill>
        </p:spPr>
      </p:sp>
      <p:sp>
        <p:nvSpPr>
          <p:cNvPr name="Freeform 11" id="11"/>
          <p:cNvSpPr/>
          <p:nvPr/>
        </p:nvSpPr>
        <p:spPr>
          <a:xfrm flipH="false" flipV="false" rot="0">
            <a:off x="8712943" y="602512"/>
            <a:ext cx="4331039" cy="2639227"/>
          </a:xfrm>
          <a:custGeom>
            <a:avLst/>
            <a:gdLst/>
            <a:ahLst/>
            <a:cxnLst/>
            <a:rect r="r" b="b" t="t" l="l"/>
            <a:pathLst>
              <a:path h="2639227" w="4331039">
                <a:moveTo>
                  <a:pt x="0" y="0"/>
                </a:moveTo>
                <a:lnTo>
                  <a:pt x="4331039" y="0"/>
                </a:lnTo>
                <a:lnTo>
                  <a:pt x="4331039" y="2639227"/>
                </a:lnTo>
                <a:lnTo>
                  <a:pt x="0" y="2639227"/>
                </a:lnTo>
                <a:lnTo>
                  <a:pt x="0" y="0"/>
                </a:lnTo>
                <a:close/>
              </a:path>
            </a:pathLst>
          </a:custGeom>
          <a:blipFill>
            <a:blip r:embed="rId10"/>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Quotes</a:t>
            </a:r>
          </a:p>
        </p:txBody>
      </p:sp>
      <p:sp>
        <p:nvSpPr>
          <p:cNvPr name="Freeform 3" id="3"/>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72308" y="8833312"/>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TextBox 5" id="5"/>
          <p:cNvSpPr txBox="true"/>
          <p:nvPr/>
        </p:nvSpPr>
        <p:spPr>
          <a:xfrm rot="0">
            <a:off x="1941483" y="3249208"/>
            <a:ext cx="14405034" cy="4592320"/>
          </a:xfrm>
          <a:prstGeom prst="rect">
            <a:avLst/>
          </a:prstGeom>
        </p:spPr>
        <p:txBody>
          <a:bodyPr anchor="t" rtlCol="false" tIns="0" lIns="0" bIns="0" rIns="0">
            <a:spAutoFit/>
          </a:bodyPr>
          <a:lstStyle/>
          <a:p>
            <a:pPr algn="ctr">
              <a:lnSpc>
                <a:spcPts val="7279"/>
              </a:lnSpc>
            </a:pPr>
            <a:r>
              <a:rPr lang="en-US" sz="5199">
                <a:solidFill>
                  <a:srgbClr val="000000"/>
                </a:solidFill>
                <a:latin typeface="Handy Casual"/>
              </a:rPr>
              <a:t>“There's no one as efficient as a working mom, like, you don't want to deal with any bullsh*t. You don't want to get yourself embroiled in politics in the workplace. You want to get your sh*t done, and get it done well, and go the f*ck home.”</a:t>
            </a:r>
          </a:p>
          <a:p>
            <a:pPr algn="ctr">
              <a:lnSpc>
                <a:spcPts val="7279"/>
              </a:lnSpc>
            </a:pPr>
            <a:r>
              <a:rPr lang="en-US" sz="5199">
                <a:solidFill>
                  <a:srgbClr val="000000"/>
                </a:solidFill>
                <a:latin typeface="Handy Casual"/>
              </a:rPr>
              <a:t>-Ann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2813814" y="-191749"/>
            <a:ext cx="10083238" cy="1393320"/>
          </a:xfrm>
          <a:custGeom>
            <a:avLst/>
            <a:gdLst/>
            <a:ahLst/>
            <a:cxnLst/>
            <a:rect r="r" b="b" t="t" l="l"/>
            <a:pathLst>
              <a:path h="1393320" w="10083238">
                <a:moveTo>
                  <a:pt x="0" y="0"/>
                </a:moveTo>
                <a:lnTo>
                  <a:pt x="10083238" y="0"/>
                </a:lnTo>
                <a:lnTo>
                  <a:pt x="10083238" y="1393321"/>
                </a:lnTo>
                <a:lnTo>
                  <a:pt x="0" y="13933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1965079" y="9301980"/>
            <a:ext cx="8506453" cy="1905171"/>
          </a:xfrm>
          <a:custGeom>
            <a:avLst/>
            <a:gdLst/>
            <a:ahLst/>
            <a:cxnLst/>
            <a:rect r="r" b="b" t="t" l="l"/>
            <a:pathLst>
              <a:path h="1905171" w="8506453">
                <a:moveTo>
                  <a:pt x="0" y="0"/>
                </a:moveTo>
                <a:lnTo>
                  <a:pt x="8506453" y="0"/>
                </a:lnTo>
                <a:lnTo>
                  <a:pt x="8506453" y="1905172"/>
                </a:lnTo>
                <a:lnTo>
                  <a:pt x="0" y="190517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4" id="4"/>
          <p:cNvSpPr/>
          <p:nvPr/>
        </p:nvSpPr>
        <p:spPr>
          <a:xfrm flipH="true" flipV="true" rot="9074365">
            <a:off x="215029" y="9506245"/>
            <a:ext cx="3573273" cy="896567"/>
          </a:xfrm>
          <a:custGeom>
            <a:avLst/>
            <a:gdLst/>
            <a:ahLst/>
            <a:cxnLst/>
            <a:rect r="r" b="b" t="t" l="l"/>
            <a:pathLst>
              <a:path h="896567" w="3573273">
                <a:moveTo>
                  <a:pt x="3573273" y="896567"/>
                </a:moveTo>
                <a:lnTo>
                  <a:pt x="0" y="896567"/>
                </a:lnTo>
                <a:lnTo>
                  <a:pt x="0" y="0"/>
                </a:lnTo>
                <a:lnTo>
                  <a:pt x="3573273" y="0"/>
                </a:lnTo>
                <a:lnTo>
                  <a:pt x="3573273" y="89656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019175"/>
            <a:ext cx="931166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Surprises</a:t>
            </a:r>
          </a:p>
        </p:txBody>
      </p:sp>
      <p:sp>
        <p:nvSpPr>
          <p:cNvPr name="Freeform 6" id="6"/>
          <p:cNvSpPr/>
          <p:nvPr/>
        </p:nvSpPr>
        <p:spPr>
          <a:xfrm flipH="false" flipV="false" rot="0">
            <a:off x="490595" y="2948175"/>
            <a:ext cx="3279590" cy="3279590"/>
          </a:xfrm>
          <a:custGeom>
            <a:avLst/>
            <a:gdLst/>
            <a:ahLst/>
            <a:cxnLst/>
            <a:rect r="r" b="b" t="t" l="l"/>
            <a:pathLst>
              <a:path h="3279590" w="3279590">
                <a:moveTo>
                  <a:pt x="0" y="0"/>
                </a:moveTo>
                <a:lnTo>
                  <a:pt x="3279589" y="0"/>
                </a:lnTo>
                <a:lnTo>
                  <a:pt x="3279589" y="3279590"/>
                </a:lnTo>
                <a:lnTo>
                  <a:pt x="0" y="3279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515393" y="5386687"/>
            <a:ext cx="1460184" cy="1460184"/>
          </a:xfrm>
          <a:custGeom>
            <a:avLst/>
            <a:gdLst/>
            <a:ahLst/>
            <a:cxnLst/>
            <a:rect r="r" b="b" t="t" l="l"/>
            <a:pathLst>
              <a:path h="1460184" w="1460184">
                <a:moveTo>
                  <a:pt x="0" y="0"/>
                </a:moveTo>
                <a:lnTo>
                  <a:pt x="1460184" y="0"/>
                </a:lnTo>
                <a:lnTo>
                  <a:pt x="1460184" y="1460184"/>
                </a:lnTo>
                <a:lnTo>
                  <a:pt x="0" y="1460184"/>
                </a:lnTo>
                <a:lnTo>
                  <a:pt x="0" y="0"/>
                </a:lnTo>
                <a:close/>
              </a:path>
            </a:pathLst>
          </a:custGeom>
          <a:blipFill>
            <a:blip r:embed="rId8"/>
            <a:stretch>
              <a:fillRect l="0" t="0" r="0" b="0"/>
            </a:stretch>
          </a:blipFill>
        </p:spPr>
      </p:sp>
      <p:sp>
        <p:nvSpPr>
          <p:cNvPr name="Freeform 8" id="8"/>
          <p:cNvSpPr/>
          <p:nvPr/>
        </p:nvSpPr>
        <p:spPr>
          <a:xfrm flipH="false" flipV="false" rot="0">
            <a:off x="6943917" y="1339008"/>
            <a:ext cx="4037811" cy="4037811"/>
          </a:xfrm>
          <a:custGeom>
            <a:avLst/>
            <a:gdLst/>
            <a:ahLst/>
            <a:cxnLst/>
            <a:rect r="r" b="b" t="t" l="l"/>
            <a:pathLst>
              <a:path h="4037811" w="4037811">
                <a:moveTo>
                  <a:pt x="0" y="0"/>
                </a:moveTo>
                <a:lnTo>
                  <a:pt x="4037812" y="0"/>
                </a:lnTo>
                <a:lnTo>
                  <a:pt x="4037812" y="4037811"/>
                </a:lnTo>
                <a:lnTo>
                  <a:pt x="0" y="40378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9925275" y="4449505"/>
            <a:ext cx="1418808" cy="141880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6958" r="0" b="-46314"/>
              </a:stretch>
            </a:blipFill>
          </p:spPr>
        </p:sp>
      </p:grpSp>
      <p:sp>
        <p:nvSpPr>
          <p:cNvPr name="Freeform 11" id="11"/>
          <p:cNvSpPr/>
          <p:nvPr/>
        </p:nvSpPr>
        <p:spPr>
          <a:xfrm flipH="false" flipV="false" rot="0">
            <a:off x="4251190" y="5868307"/>
            <a:ext cx="3811230" cy="3811230"/>
          </a:xfrm>
          <a:custGeom>
            <a:avLst/>
            <a:gdLst/>
            <a:ahLst/>
            <a:cxnLst/>
            <a:rect r="r" b="b" t="t" l="l"/>
            <a:pathLst>
              <a:path h="3811230" w="3811230">
                <a:moveTo>
                  <a:pt x="0" y="0"/>
                </a:moveTo>
                <a:lnTo>
                  <a:pt x="3811230" y="0"/>
                </a:lnTo>
                <a:lnTo>
                  <a:pt x="3811230" y="3811230"/>
                </a:lnTo>
                <a:lnTo>
                  <a:pt x="0" y="38112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4556372" y="6746241"/>
            <a:ext cx="3200866" cy="2132457"/>
          </a:xfrm>
          <a:prstGeom prst="rect">
            <a:avLst/>
          </a:prstGeom>
        </p:spPr>
        <p:txBody>
          <a:bodyPr anchor="t" rtlCol="false" tIns="0" lIns="0" bIns="0" rIns="0">
            <a:spAutoFit/>
          </a:bodyPr>
          <a:lstStyle/>
          <a:p>
            <a:pPr>
              <a:lnSpc>
                <a:spcPts val="4223"/>
              </a:lnSpc>
            </a:pPr>
            <a:r>
              <a:rPr lang="en-US" sz="3199">
                <a:solidFill>
                  <a:srgbClr val="231F20"/>
                </a:solidFill>
                <a:latin typeface="Handy Casual Bold"/>
              </a:rPr>
              <a:t>Even hired help for the house/kids were unhelpful and created more work to do</a:t>
            </a:r>
          </a:p>
        </p:txBody>
      </p:sp>
      <p:sp>
        <p:nvSpPr>
          <p:cNvPr name="Freeform 13" id="13"/>
          <p:cNvSpPr/>
          <p:nvPr/>
        </p:nvSpPr>
        <p:spPr>
          <a:xfrm flipH="false" flipV="false" rot="0">
            <a:off x="7027147" y="8546611"/>
            <a:ext cx="1460184" cy="1460184"/>
          </a:xfrm>
          <a:custGeom>
            <a:avLst/>
            <a:gdLst/>
            <a:ahLst/>
            <a:cxnLst/>
            <a:rect r="r" b="b" t="t" l="l"/>
            <a:pathLst>
              <a:path h="1460184" w="1460184">
                <a:moveTo>
                  <a:pt x="0" y="0"/>
                </a:moveTo>
                <a:lnTo>
                  <a:pt x="1460183" y="0"/>
                </a:lnTo>
                <a:lnTo>
                  <a:pt x="1460183" y="1460184"/>
                </a:lnTo>
                <a:lnTo>
                  <a:pt x="0" y="1460184"/>
                </a:lnTo>
                <a:lnTo>
                  <a:pt x="0" y="0"/>
                </a:lnTo>
                <a:close/>
              </a:path>
            </a:pathLst>
          </a:custGeom>
          <a:blipFill>
            <a:blip r:embed="rId8"/>
            <a:stretch>
              <a:fillRect l="0" t="0" r="0" b="0"/>
            </a:stretch>
          </a:blipFill>
        </p:spPr>
      </p:sp>
      <p:sp>
        <p:nvSpPr>
          <p:cNvPr name="Freeform 14" id="14"/>
          <p:cNvSpPr/>
          <p:nvPr/>
        </p:nvSpPr>
        <p:spPr>
          <a:xfrm flipH="false" flipV="false" rot="0">
            <a:off x="13266376" y="4267960"/>
            <a:ext cx="4266977" cy="4266977"/>
          </a:xfrm>
          <a:custGeom>
            <a:avLst/>
            <a:gdLst/>
            <a:ahLst/>
            <a:cxnLst/>
            <a:rect r="r" b="b" t="t" l="l"/>
            <a:pathLst>
              <a:path h="4266977" w="4266977">
                <a:moveTo>
                  <a:pt x="0" y="0"/>
                </a:moveTo>
                <a:lnTo>
                  <a:pt x="4266977" y="0"/>
                </a:lnTo>
                <a:lnTo>
                  <a:pt x="4266977" y="4266977"/>
                </a:lnTo>
                <a:lnTo>
                  <a:pt x="0" y="4266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a:grpSpLocks noChangeAspect="true"/>
          </p:cNvGrpSpPr>
          <p:nvPr/>
        </p:nvGrpSpPr>
        <p:grpSpPr>
          <a:xfrm rot="0">
            <a:off x="14837313" y="7250459"/>
            <a:ext cx="1125103" cy="1125098"/>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6958" r="0" b="-46314"/>
              </a:stretch>
            </a:blipFill>
          </p:spPr>
        </p:sp>
      </p:grpSp>
      <p:sp>
        <p:nvSpPr>
          <p:cNvPr name="Freeform 17" id="17"/>
          <p:cNvSpPr/>
          <p:nvPr/>
        </p:nvSpPr>
        <p:spPr>
          <a:xfrm flipH="false" flipV="false" rot="0">
            <a:off x="16104855" y="7199714"/>
            <a:ext cx="1177833" cy="1175844"/>
          </a:xfrm>
          <a:custGeom>
            <a:avLst/>
            <a:gdLst/>
            <a:ahLst/>
            <a:cxnLst/>
            <a:rect r="r" b="b" t="t" l="l"/>
            <a:pathLst>
              <a:path h="1175844" w="1177833">
                <a:moveTo>
                  <a:pt x="0" y="0"/>
                </a:moveTo>
                <a:lnTo>
                  <a:pt x="1177833" y="0"/>
                </a:lnTo>
                <a:lnTo>
                  <a:pt x="1177833" y="1175844"/>
                </a:lnTo>
                <a:lnTo>
                  <a:pt x="0" y="1175844"/>
                </a:lnTo>
                <a:lnTo>
                  <a:pt x="0" y="0"/>
                </a:lnTo>
                <a:close/>
              </a:path>
            </a:pathLst>
          </a:custGeom>
          <a:blipFill>
            <a:blip r:embed="rId14"/>
            <a:stretch>
              <a:fillRect l="0" t="0" r="0" b="0"/>
            </a:stretch>
          </a:blipFill>
        </p:spPr>
      </p:sp>
      <p:sp>
        <p:nvSpPr>
          <p:cNvPr name="TextBox 18" id="18"/>
          <p:cNvSpPr txBox="true"/>
          <p:nvPr/>
        </p:nvSpPr>
        <p:spPr>
          <a:xfrm rot="0">
            <a:off x="641710" y="3662649"/>
            <a:ext cx="3351431" cy="2122932"/>
          </a:xfrm>
          <a:prstGeom prst="rect">
            <a:avLst/>
          </a:prstGeom>
        </p:spPr>
        <p:txBody>
          <a:bodyPr anchor="t" rtlCol="false" tIns="0" lIns="0" bIns="0" rIns="0">
            <a:spAutoFit/>
          </a:bodyPr>
          <a:lstStyle/>
          <a:p>
            <a:pPr>
              <a:lnSpc>
                <a:spcPts val="4224"/>
              </a:lnSpc>
            </a:pPr>
            <a:r>
              <a:rPr lang="en-US" sz="3200">
                <a:solidFill>
                  <a:srgbClr val="231F20"/>
                </a:solidFill>
                <a:latin typeface="Handy Casual Bold"/>
              </a:rPr>
              <a:t>Was so frustrated by schooling options that she wants to start her own school</a:t>
            </a:r>
          </a:p>
        </p:txBody>
      </p:sp>
      <p:sp>
        <p:nvSpPr>
          <p:cNvPr name="TextBox 19" id="19"/>
          <p:cNvSpPr txBox="true"/>
          <p:nvPr/>
        </p:nvSpPr>
        <p:spPr>
          <a:xfrm rot="0">
            <a:off x="7290967" y="2140529"/>
            <a:ext cx="3343712" cy="2656332"/>
          </a:xfrm>
          <a:prstGeom prst="rect">
            <a:avLst/>
          </a:prstGeom>
        </p:spPr>
        <p:txBody>
          <a:bodyPr anchor="t" rtlCol="false" tIns="0" lIns="0" bIns="0" rIns="0">
            <a:spAutoFit/>
          </a:bodyPr>
          <a:lstStyle/>
          <a:p>
            <a:pPr>
              <a:lnSpc>
                <a:spcPts val="4224"/>
              </a:lnSpc>
            </a:pPr>
            <a:r>
              <a:rPr lang="en-US" sz="3200">
                <a:solidFill>
                  <a:srgbClr val="231F20"/>
                </a:solidFill>
                <a:latin typeface="Handy Casual"/>
              </a:rPr>
              <a:t>Apps/platforms that help her the most are apps that aren’t specific to mothers (ie. DoorDash, Uber) </a:t>
            </a:r>
          </a:p>
        </p:txBody>
      </p:sp>
      <p:sp>
        <p:nvSpPr>
          <p:cNvPr name="TextBox 20" id="20"/>
          <p:cNvSpPr txBox="true"/>
          <p:nvPr/>
        </p:nvSpPr>
        <p:spPr>
          <a:xfrm rot="0">
            <a:off x="13517041" y="4893182"/>
            <a:ext cx="3765647" cy="2132457"/>
          </a:xfrm>
          <a:prstGeom prst="rect">
            <a:avLst/>
          </a:prstGeom>
        </p:spPr>
        <p:txBody>
          <a:bodyPr anchor="t" rtlCol="false" tIns="0" lIns="0" bIns="0" rIns="0">
            <a:spAutoFit/>
          </a:bodyPr>
          <a:lstStyle/>
          <a:p>
            <a:pPr>
              <a:lnSpc>
                <a:spcPts val="4223"/>
              </a:lnSpc>
            </a:pPr>
            <a:r>
              <a:rPr lang="en-US" sz="3199">
                <a:solidFill>
                  <a:srgbClr val="231F20"/>
                </a:solidFill>
                <a:latin typeface="Handy Casual Bold"/>
              </a:rPr>
              <a:t>Each kid is a completely different parenting experience. Much more nature than nurture.</a:t>
            </a:r>
          </a:p>
        </p:txBody>
      </p:sp>
      <p:sp>
        <p:nvSpPr>
          <p:cNvPr name="Freeform 21" id="21"/>
          <p:cNvSpPr/>
          <p:nvPr/>
        </p:nvSpPr>
        <p:spPr>
          <a:xfrm flipH="false" flipV="false" rot="0">
            <a:off x="9456321" y="6227765"/>
            <a:ext cx="3110497" cy="3110497"/>
          </a:xfrm>
          <a:custGeom>
            <a:avLst/>
            <a:gdLst/>
            <a:ahLst/>
            <a:cxnLst/>
            <a:rect r="r" b="b" t="t" l="l"/>
            <a:pathLst>
              <a:path h="3110497" w="3110497">
                <a:moveTo>
                  <a:pt x="0" y="0"/>
                </a:moveTo>
                <a:lnTo>
                  <a:pt x="3110497" y="0"/>
                </a:lnTo>
                <a:lnTo>
                  <a:pt x="3110497" y="3110497"/>
                </a:lnTo>
                <a:lnTo>
                  <a:pt x="0" y="31104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2" id="22"/>
          <p:cNvGrpSpPr>
            <a:grpSpLocks noChangeAspect="true"/>
          </p:cNvGrpSpPr>
          <p:nvPr/>
        </p:nvGrpSpPr>
        <p:grpSpPr>
          <a:xfrm rot="0">
            <a:off x="11478244" y="8403435"/>
            <a:ext cx="1418808" cy="1418802"/>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0" t="0" r="0" b="0"/>
              </a:stretch>
            </a:blipFill>
          </p:spPr>
        </p:sp>
      </p:grpSp>
      <p:sp>
        <p:nvSpPr>
          <p:cNvPr name="TextBox 24" id="24"/>
          <p:cNvSpPr txBox="true"/>
          <p:nvPr/>
        </p:nvSpPr>
        <p:spPr>
          <a:xfrm rot="0">
            <a:off x="9666891" y="6804378"/>
            <a:ext cx="2689356" cy="1599057"/>
          </a:xfrm>
          <a:prstGeom prst="rect">
            <a:avLst/>
          </a:prstGeom>
        </p:spPr>
        <p:txBody>
          <a:bodyPr anchor="t" rtlCol="false" tIns="0" lIns="0" bIns="0" rIns="0">
            <a:spAutoFit/>
          </a:bodyPr>
          <a:lstStyle/>
          <a:p>
            <a:pPr>
              <a:lnSpc>
                <a:spcPts val="4223"/>
              </a:lnSpc>
            </a:pPr>
            <a:r>
              <a:rPr lang="en-US" sz="3199">
                <a:solidFill>
                  <a:srgbClr val="231F20"/>
                </a:solidFill>
                <a:latin typeface="Handy Casual"/>
              </a:rPr>
              <a:t>Still heavily involved with 15 year old son’s schedule. </a:t>
            </a:r>
          </a:p>
        </p:txBody>
      </p:sp>
      <p:sp>
        <p:nvSpPr>
          <p:cNvPr name="Freeform 25" id="25"/>
          <p:cNvSpPr/>
          <p:nvPr/>
        </p:nvSpPr>
        <p:spPr>
          <a:xfrm flipH="false" flipV="false" rot="0">
            <a:off x="13069807" y="277095"/>
            <a:ext cx="3223821" cy="3223821"/>
          </a:xfrm>
          <a:custGeom>
            <a:avLst/>
            <a:gdLst/>
            <a:ahLst/>
            <a:cxnLst/>
            <a:rect r="r" b="b" t="t" l="l"/>
            <a:pathLst>
              <a:path h="3223821" w="3223821">
                <a:moveTo>
                  <a:pt x="0" y="0"/>
                </a:moveTo>
                <a:lnTo>
                  <a:pt x="3223821" y="0"/>
                </a:lnTo>
                <a:lnTo>
                  <a:pt x="3223821" y="3223821"/>
                </a:lnTo>
                <a:lnTo>
                  <a:pt x="0" y="32238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13330019" y="799719"/>
            <a:ext cx="2703397" cy="2132457"/>
          </a:xfrm>
          <a:prstGeom prst="rect">
            <a:avLst/>
          </a:prstGeom>
        </p:spPr>
        <p:txBody>
          <a:bodyPr anchor="t" rtlCol="false" tIns="0" lIns="0" bIns="0" rIns="0">
            <a:spAutoFit/>
          </a:bodyPr>
          <a:lstStyle/>
          <a:p>
            <a:pPr>
              <a:lnSpc>
                <a:spcPts val="4223"/>
              </a:lnSpc>
            </a:pPr>
            <a:r>
              <a:rPr lang="en-US" sz="3199">
                <a:solidFill>
                  <a:srgbClr val="231F20"/>
                </a:solidFill>
                <a:latin typeface="Handy Casual Bold"/>
              </a:rPr>
              <a:t>Managing a family is like managing RA’s (very analogous problems)</a:t>
            </a:r>
          </a:p>
        </p:txBody>
      </p:sp>
      <p:grpSp>
        <p:nvGrpSpPr>
          <p:cNvPr name="Group 27" id="27"/>
          <p:cNvGrpSpPr>
            <a:grpSpLocks noChangeAspect="true"/>
          </p:cNvGrpSpPr>
          <p:nvPr/>
        </p:nvGrpSpPr>
        <p:grpSpPr>
          <a:xfrm rot="0">
            <a:off x="15399864" y="2281947"/>
            <a:ext cx="1418808" cy="1418802"/>
            <a:chOff x="0" y="0"/>
            <a:chExt cx="6350000" cy="6349975"/>
          </a:xfrm>
        </p:grpSpPr>
        <p:sp>
          <p:nvSpPr>
            <p:cNvPr name="Freeform 28" id="2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0" t="0" r="0" b="0"/>
              </a:stretch>
            </a:blipFill>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1202849" y="1511590"/>
            <a:ext cx="6003579" cy="7573322"/>
          </a:xfrm>
          <a:custGeom>
            <a:avLst/>
            <a:gdLst/>
            <a:ahLst/>
            <a:cxnLst/>
            <a:rect r="r" b="b" t="t" l="l"/>
            <a:pathLst>
              <a:path h="7573322" w="6003579">
                <a:moveTo>
                  <a:pt x="0" y="0"/>
                </a:moveTo>
                <a:lnTo>
                  <a:pt x="6003579" y="0"/>
                </a:lnTo>
                <a:lnTo>
                  <a:pt x="6003579" y="7573322"/>
                </a:lnTo>
                <a:lnTo>
                  <a:pt x="0" y="7573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94564" y="3742504"/>
            <a:ext cx="554854" cy="554854"/>
            <a:chOff x="0" y="0"/>
            <a:chExt cx="739806" cy="739806"/>
          </a:xfrm>
        </p:grpSpPr>
        <p:grpSp>
          <p:nvGrpSpPr>
            <p:cNvPr name="Group 4" id="4"/>
            <p:cNvGrpSpPr/>
            <p:nvPr/>
          </p:nvGrpSpPr>
          <p:grpSpPr>
            <a:xfrm rot="0">
              <a:off x="0" y="0"/>
              <a:ext cx="739806" cy="73980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TextBox 7" id="7"/>
            <p:cNvSpPr txBox="true"/>
            <p:nvPr/>
          </p:nvSpPr>
          <p:spPr>
            <a:xfrm rot="0">
              <a:off x="113329" y="-14828"/>
              <a:ext cx="513149" cy="702788"/>
            </a:xfrm>
            <a:prstGeom prst="rect">
              <a:avLst/>
            </a:prstGeom>
          </p:spPr>
          <p:txBody>
            <a:bodyPr anchor="t" rtlCol="false" tIns="0" lIns="0" bIns="0" rIns="0">
              <a:spAutoFit/>
            </a:bodyPr>
            <a:lstStyle/>
            <a:p>
              <a:pPr algn="ctr">
                <a:lnSpc>
                  <a:spcPts val="4446"/>
                </a:lnSpc>
                <a:spcBef>
                  <a:spcPct val="0"/>
                </a:spcBef>
              </a:pPr>
              <a:r>
                <a:rPr lang="en-US" sz="3176" spc="63">
                  <a:solidFill>
                    <a:srgbClr val="231F20"/>
                  </a:solidFill>
                  <a:latin typeface="Krabuler Bold"/>
                </a:rPr>
                <a:t>1</a:t>
              </a:r>
            </a:p>
          </p:txBody>
        </p:sp>
      </p:grpSp>
      <p:grpSp>
        <p:nvGrpSpPr>
          <p:cNvPr name="Group 8" id="8"/>
          <p:cNvGrpSpPr/>
          <p:nvPr/>
        </p:nvGrpSpPr>
        <p:grpSpPr>
          <a:xfrm rot="0">
            <a:off x="1794564" y="6597234"/>
            <a:ext cx="554854" cy="554854"/>
            <a:chOff x="0" y="0"/>
            <a:chExt cx="739806" cy="739806"/>
          </a:xfrm>
        </p:grpSpPr>
        <p:grpSp>
          <p:nvGrpSpPr>
            <p:cNvPr name="Group 9" id="9"/>
            <p:cNvGrpSpPr/>
            <p:nvPr/>
          </p:nvGrpSpPr>
          <p:grpSpPr>
            <a:xfrm rot="0">
              <a:off x="0" y="0"/>
              <a:ext cx="739806" cy="73980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7"/>
              </a:solidFill>
            </p:spPr>
          </p:sp>
          <p:sp>
            <p:nvSpPr>
              <p:cNvPr name="TextBox 11" id="11"/>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TextBox 12" id="12"/>
            <p:cNvSpPr txBox="true"/>
            <p:nvPr/>
          </p:nvSpPr>
          <p:spPr>
            <a:xfrm rot="0">
              <a:off x="113329" y="-10795"/>
              <a:ext cx="513149" cy="702788"/>
            </a:xfrm>
            <a:prstGeom prst="rect">
              <a:avLst/>
            </a:prstGeom>
          </p:spPr>
          <p:txBody>
            <a:bodyPr anchor="t" rtlCol="false" tIns="0" lIns="0" bIns="0" rIns="0">
              <a:spAutoFit/>
            </a:bodyPr>
            <a:lstStyle/>
            <a:p>
              <a:pPr algn="ctr">
                <a:lnSpc>
                  <a:spcPts val="4446"/>
                </a:lnSpc>
                <a:spcBef>
                  <a:spcPct val="0"/>
                </a:spcBef>
              </a:pPr>
              <a:r>
                <a:rPr lang="en-US" sz="3176" spc="63">
                  <a:solidFill>
                    <a:srgbClr val="231F20"/>
                  </a:solidFill>
                  <a:latin typeface="Krabuler Bold"/>
                </a:rPr>
                <a:t>2</a:t>
              </a:r>
            </a:p>
          </p:txBody>
        </p:sp>
      </p:grpSp>
      <p:sp>
        <p:nvSpPr>
          <p:cNvPr name="Freeform 13" id="13"/>
          <p:cNvSpPr/>
          <p:nvPr/>
        </p:nvSpPr>
        <p:spPr>
          <a:xfrm flipH="false" flipV="false" rot="-1568932">
            <a:off x="-30836" y="8050291"/>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027046">
            <a:off x="16502236" y="496365"/>
            <a:ext cx="1514128" cy="1379233"/>
          </a:xfrm>
          <a:custGeom>
            <a:avLst/>
            <a:gdLst/>
            <a:ahLst/>
            <a:cxnLst/>
            <a:rect r="r" b="b" t="t" l="l"/>
            <a:pathLst>
              <a:path h="1379233" w="1514128">
                <a:moveTo>
                  <a:pt x="0" y="0"/>
                </a:moveTo>
                <a:lnTo>
                  <a:pt x="1514128" y="0"/>
                </a:lnTo>
                <a:lnTo>
                  <a:pt x="1514128" y="1379233"/>
                </a:lnTo>
                <a:lnTo>
                  <a:pt x="0" y="1379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452583" y="2285802"/>
            <a:ext cx="4081927" cy="880111"/>
          </a:xfrm>
          <a:prstGeom prst="rect">
            <a:avLst/>
          </a:prstGeom>
        </p:spPr>
        <p:txBody>
          <a:bodyPr anchor="t" rtlCol="false" tIns="0" lIns="0" bIns="0" rIns="0">
            <a:spAutoFit/>
          </a:bodyPr>
          <a:lstStyle/>
          <a:p>
            <a:pPr>
              <a:lnSpc>
                <a:spcPts val="7139"/>
              </a:lnSpc>
              <a:spcBef>
                <a:spcPct val="0"/>
              </a:spcBef>
            </a:pPr>
            <a:r>
              <a:rPr lang="en-US" sz="5099">
                <a:solidFill>
                  <a:srgbClr val="000000"/>
                </a:solidFill>
                <a:latin typeface="Krabuler"/>
              </a:rPr>
              <a:t>Observed</a:t>
            </a:r>
          </a:p>
        </p:txBody>
      </p:sp>
      <p:sp>
        <p:nvSpPr>
          <p:cNvPr name="TextBox 16" id="16"/>
          <p:cNvSpPr txBox="true"/>
          <p:nvPr/>
        </p:nvSpPr>
        <p:spPr>
          <a:xfrm rot="0">
            <a:off x="2529779" y="3752029"/>
            <a:ext cx="4158269" cy="2541270"/>
          </a:xfrm>
          <a:prstGeom prst="rect">
            <a:avLst/>
          </a:prstGeom>
        </p:spPr>
        <p:txBody>
          <a:bodyPr anchor="t" rtlCol="false" tIns="0" lIns="0" bIns="0" rIns="0">
            <a:spAutoFit/>
          </a:bodyPr>
          <a:lstStyle/>
          <a:p>
            <a:pPr>
              <a:lnSpc>
                <a:spcPts val="3989"/>
              </a:lnSpc>
            </a:pPr>
            <a:r>
              <a:rPr lang="en-US" sz="3499">
                <a:solidFill>
                  <a:srgbClr val="000000"/>
                </a:solidFill>
                <a:latin typeface="Handy Casual"/>
              </a:rPr>
              <a:t>The interviewees said the most helpful products for them were Uber, Doordash, Google Drive, phone calls, etc.</a:t>
            </a:r>
          </a:p>
        </p:txBody>
      </p:sp>
      <p:sp>
        <p:nvSpPr>
          <p:cNvPr name="TextBox 17" id="17"/>
          <p:cNvSpPr txBox="true"/>
          <p:nvPr/>
        </p:nvSpPr>
        <p:spPr>
          <a:xfrm rot="0">
            <a:off x="2529779" y="6606759"/>
            <a:ext cx="4158269" cy="1531620"/>
          </a:xfrm>
          <a:prstGeom prst="rect">
            <a:avLst/>
          </a:prstGeom>
        </p:spPr>
        <p:txBody>
          <a:bodyPr anchor="t" rtlCol="false" tIns="0" lIns="0" bIns="0" rIns="0">
            <a:spAutoFit/>
          </a:bodyPr>
          <a:lstStyle/>
          <a:p>
            <a:pPr>
              <a:lnSpc>
                <a:spcPts val="3989"/>
              </a:lnSpc>
            </a:pPr>
            <a:r>
              <a:rPr lang="en-US" sz="3499">
                <a:solidFill>
                  <a:srgbClr val="000000"/>
                </a:solidFill>
                <a:latin typeface="Handy Casual"/>
              </a:rPr>
              <a:t>Specifically people hired to help with household tasks were still unhelpful.</a:t>
            </a:r>
          </a:p>
        </p:txBody>
      </p:sp>
      <p:grpSp>
        <p:nvGrpSpPr>
          <p:cNvPr name="Group 18" id="18"/>
          <p:cNvGrpSpPr/>
          <p:nvPr/>
        </p:nvGrpSpPr>
        <p:grpSpPr>
          <a:xfrm rot="0">
            <a:off x="10265139" y="1688626"/>
            <a:ext cx="6301517" cy="2053878"/>
            <a:chOff x="0" y="0"/>
            <a:chExt cx="1814575" cy="591432"/>
          </a:xfrm>
        </p:grpSpPr>
        <p:sp>
          <p:nvSpPr>
            <p:cNvPr name="Freeform 19" id="19"/>
            <p:cNvSpPr/>
            <p:nvPr/>
          </p:nvSpPr>
          <p:spPr>
            <a:xfrm flipH="false" flipV="false" rot="0">
              <a:off x="0" y="0"/>
              <a:ext cx="1814575" cy="591432"/>
            </a:xfrm>
            <a:custGeom>
              <a:avLst/>
              <a:gdLst/>
              <a:ahLst/>
              <a:cxnLst/>
              <a:rect r="r" b="b" t="t" l="l"/>
              <a:pathLst>
                <a:path h="591432" w="1814575">
                  <a:moveTo>
                    <a:pt x="44229" y="0"/>
                  </a:moveTo>
                  <a:lnTo>
                    <a:pt x="1770346" y="0"/>
                  </a:lnTo>
                  <a:cubicBezTo>
                    <a:pt x="1794773" y="0"/>
                    <a:pt x="1814575" y="19802"/>
                    <a:pt x="1814575" y="44229"/>
                  </a:cubicBezTo>
                  <a:lnTo>
                    <a:pt x="1814575" y="547203"/>
                  </a:lnTo>
                  <a:cubicBezTo>
                    <a:pt x="1814575" y="571630"/>
                    <a:pt x="1794773" y="591432"/>
                    <a:pt x="1770346" y="591432"/>
                  </a:cubicBezTo>
                  <a:lnTo>
                    <a:pt x="44229" y="591432"/>
                  </a:lnTo>
                  <a:cubicBezTo>
                    <a:pt x="19802" y="591432"/>
                    <a:pt x="0" y="571630"/>
                    <a:pt x="0" y="547203"/>
                  </a:cubicBezTo>
                  <a:lnTo>
                    <a:pt x="0" y="44229"/>
                  </a:lnTo>
                  <a:cubicBezTo>
                    <a:pt x="0" y="19802"/>
                    <a:pt x="19802" y="0"/>
                    <a:pt x="44229" y="0"/>
                  </a:cubicBezTo>
                  <a:close/>
                </a:path>
              </a:pathLst>
            </a:custGeom>
            <a:solidFill>
              <a:srgbClr val="FFFEF7"/>
            </a:solidFill>
            <a:ln w="66675" cap="rnd">
              <a:solidFill>
                <a:srgbClr val="000000"/>
              </a:solidFill>
              <a:prstDash val="solid"/>
              <a:round/>
            </a:ln>
          </p:spPr>
        </p:sp>
        <p:sp>
          <p:nvSpPr>
            <p:cNvPr name="TextBox 20" id="20"/>
            <p:cNvSpPr txBox="true"/>
            <p:nvPr/>
          </p:nvSpPr>
          <p:spPr>
            <a:xfrm>
              <a:off x="0" y="28575"/>
              <a:ext cx="1814575" cy="562857"/>
            </a:xfrm>
            <a:prstGeom prst="rect">
              <a:avLst/>
            </a:prstGeom>
          </p:spPr>
          <p:txBody>
            <a:bodyPr anchor="ctr" rtlCol="false" tIns="71438" lIns="71438" bIns="71438" rIns="71438"/>
            <a:lstStyle/>
            <a:p>
              <a:pPr algn="ctr">
                <a:lnSpc>
                  <a:spcPts val="2598"/>
                </a:lnSpc>
              </a:pPr>
            </a:p>
          </p:txBody>
        </p:sp>
      </p:grpSp>
      <p:grpSp>
        <p:nvGrpSpPr>
          <p:cNvPr name="Group 21" id="21"/>
          <p:cNvGrpSpPr/>
          <p:nvPr/>
        </p:nvGrpSpPr>
        <p:grpSpPr>
          <a:xfrm rot="0">
            <a:off x="10265139" y="4019931"/>
            <a:ext cx="6301517" cy="4320556"/>
            <a:chOff x="0" y="0"/>
            <a:chExt cx="1814575" cy="1244141"/>
          </a:xfrm>
        </p:grpSpPr>
        <p:sp>
          <p:nvSpPr>
            <p:cNvPr name="Freeform 22" id="22"/>
            <p:cNvSpPr/>
            <p:nvPr/>
          </p:nvSpPr>
          <p:spPr>
            <a:xfrm flipH="false" flipV="false" rot="0">
              <a:off x="0" y="0"/>
              <a:ext cx="1814575" cy="1244141"/>
            </a:xfrm>
            <a:custGeom>
              <a:avLst/>
              <a:gdLst/>
              <a:ahLst/>
              <a:cxnLst/>
              <a:rect r="r" b="b" t="t" l="l"/>
              <a:pathLst>
                <a:path h="1244141" w="1814575">
                  <a:moveTo>
                    <a:pt x="44229" y="0"/>
                  </a:moveTo>
                  <a:lnTo>
                    <a:pt x="1770346" y="0"/>
                  </a:lnTo>
                  <a:cubicBezTo>
                    <a:pt x="1794773" y="0"/>
                    <a:pt x="1814575" y="19802"/>
                    <a:pt x="1814575" y="44229"/>
                  </a:cubicBezTo>
                  <a:lnTo>
                    <a:pt x="1814575" y="1199912"/>
                  </a:lnTo>
                  <a:cubicBezTo>
                    <a:pt x="1814575" y="1224339"/>
                    <a:pt x="1794773" y="1244141"/>
                    <a:pt x="1770346" y="1244141"/>
                  </a:cubicBezTo>
                  <a:lnTo>
                    <a:pt x="44229" y="1244141"/>
                  </a:lnTo>
                  <a:cubicBezTo>
                    <a:pt x="19802" y="1244141"/>
                    <a:pt x="0" y="1224339"/>
                    <a:pt x="0" y="1199912"/>
                  </a:cubicBezTo>
                  <a:lnTo>
                    <a:pt x="0" y="44229"/>
                  </a:lnTo>
                  <a:cubicBezTo>
                    <a:pt x="0" y="19802"/>
                    <a:pt x="19802" y="0"/>
                    <a:pt x="44229" y="0"/>
                  </a:cubicBezTo>
                  <a:close/>
                </a:path>
              </a:pathLst>
            </a:custGeom>
            <a:solidFill>
              <a:srgbClr val="E6BFE1"/>
            </a:solidFill>
          </p:spPr>
        </p:sp>
        <p:sp>
          <p:nvSpPr>
            <p:cNvPr name="TextBox 23" id="23"/>
            <p:cNvSpPr txBox="true"/>
            <p:nvPr/>
          </p:nvSpPr>
          <p:spPr>
            <a:xfrm>
              <a:off x="0" y="28575"/>
              <a:ext cx="1814575" cy="1215566"/>
            </a:xfrm>
            <a:prstGeom prst="rect">
              <a:avLst/>
            </a:prstGeom>
          </p:spPr>
          <p:txBody>
            <a:bodyPr anchor="ctr" rtlCol="false" tIns="71438" lIns="71438" bIns="71438" rIns="71438"/>
            <a:lstStyle/>
            <a:p>
              <a:pPr algn="ctr">
                <a:lnSpc>
                  <a:spcPts val="2598"/>
                </a:lnSpc>
              </a:pPr>
            </a:p>
          </p:txBody>
        </p:sp>
      </p:grpSp>
      <p:sp>
        <p:nvSpPr>
          <p:cNvPr name="Freeform 24" id="24"/>
          <p:cNvSpPr/>
          <p:nvPr/>
        </p:nvSpPr>
        <p:spPr>
          <a:xfrm flipH="false" flipV="false" rot="1485855">
            <a:off x="7419660" y="4532843"/>
            <a:ext cx="2608465" cy="726668"/>
          </a:xfrm>
          <a:custGeom>
            <a:avLst/>
            <a:gdLst/>
            <a:ahLst/>
            <a:cxnLst/>
            <a:rect r="r" b="b" t="t" l="l"/>
            <a:pathLst>
              <a:path h="726668" w="2608465">
                <a:moveTo>
                  <a:pt x="0" y="0"/>
                </a:moveTo>
                <a:lnTo>
                  <a:pt x="2608464" y="0"/>
                </a:lnTo>
                <a:lnTo>
                  <a:pt x="2608464" y="726668"/>
                </a:lnTo>
                <a:lnTo>
                  <a:pt x="0" y="726668"/>
                </a:lnTo>
                <a:lnTo>
                  <a:pt x="0" y="0"/>
                </a:lnTo>
                <a:close/>
              </a:path>
            </a:pathLst>
          </a:custGeom>
          <a:blipFill>
            <a:blip r:embed="rId8">
              <a:extLst>
                <a:ext uri="{96DAC541-7B7A-43D3-8B79-37D633B846F1}">
                  <asvg:svgBlip xmlns:asvg="http://schemas.microsoft.com/office/drawing/2016/SVG/main" r:embed="rId9"/>
                </a:ext>
              </a:extLst>
            </a:blip>
            <a:stretch>
              <a:fillRect l="-233085" t="0" r="0" b="0"/>
            </a:stretch>
          </a:blipFill>
        </p:spPr>
      </p:sp>
      <p:sp>
        <p:nvSpPr>
          <p:cNvPr name="TextBox 25" id="25"/>
          <p:cNvSpPr txBox="true"/>
          <p:nvPr/>
        </p:nvSpPr>
        <p:spPr>
          <a:xfrm rot="0">
            <a:off x="12395547" y="2223122"/>
            <a:ext cx="3170526" cy="880111"/>
          </a:xfrm>
          <a:prstGeom prst="rect">
            <a:avLst/>
          </a:prstGeom>
        </p:spPr>
        <p:txBody>
          <a:bodyPr anchor="t" rtlCol="false" tIns="0" lIns="0" bIns="0" rIns="0">
            <a:spAutoFit/>
          </a:bodyPr>
          <a:lstStyle/>
          <a:p>
            <a:pPr>
              <a:lnSpc>
                <a:spcPts val="7139"/>
              </a:lnSpc>
              <a:spcBef>
                <a:spcPct val="0"/>
              </a:spcBef>
            </a:pPr>
            <a:r>
              <a:rPr lang="en-US" sz="5099">
                <a:solidFill>
                  <a:srgbClr val="000000"/>
                </a:solidFill>
                <a:latin typeface="Krabuler Bold"/>
              </a:rPr>
              <a:t>KEY INSIGHT</a:t>
            </a:r>
          </a:p>
        </p:txBody>
      </p:sp>
      <p:sp>
        <p:nvSpPr>
          <p:cNvPr name="Freeform 26" id="26"/>
          <p:cNvSpPr/>
          <p:nvPr/>
        </p:nvSpPr>
        <p:spPr>
          <a:xfrm flipH="false" flipV="false" rot="0">
            <a:off x="10742319" y="1958660"/>
            <a:ext cx="1323069" cy="1513809"/>
          </a:xfrm>
          <a:custGeom>
            <a:avLst/>
            <a:gdLst/>
            <a:ahLst/>
            <a:cxnLst/>
            <a:rect r="r" b="b" t="t" l="l"/>
            <a:pathLst>
              <a:path h="1513809" w="1323069">
                <a:moveTo>
                  <a:pt x="0" y="0"/>
                </a:moveTo>
                <a:lnTo>
                  <a:pt x="1323069" y="0"/>
                </a:lnTo>
                <a:lnTo>
                  <a:pt x="1323069" y="1513810"/>
                </a:lnTo>
                <a:lnTo>
                  <a:pt x="0" y="15138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10660683" y="4468050"/>
            <a:ext cx="5510428" cy="3424319"/>
          </a:xfrm>
          <a:prstGeom prst="rect">
            <a:avLst/>
          </a:prstGeom>
        </p:spPr>
        <p:txBody>
          <a:bodyPr anchor="t" rtlCol="false" tIns="0" lIns="0" bIns="0" rIns="0">
            <a:spAutoFit/>
          </a:bodyPr>
          <a:lstStyle/>
          <a:p>
            <a:pPr algn="ctr">
              <a:lnSpc>
                <a:spcPts val="5423"/>
              </a:lnSpc>
              <a:spcBef>
                <a:spcPct val="0"/>
              </a:spcBef>
            </a:pPr>
            <a:r>
              <a:rPr lang="en-US" sz="4519">
                <a:solidFill>
                  <a:srgbClr val="000000"/>
                </a:solidFill>
                <a:latin typeface="Krabuler"/>
              </a:rPr>
              <a:t> Mothers’ needs are so specific that more generic and flexible tools are the most useful to them.</a:t>
            </a:r>
          </a:p>
        </p:txBody>
      </p:sp>
      <p:sp>
        <p:nvSpPr>
          <p:cNvPr name="Freeform 28" id="28"/>
          <p:cNvSpPr/>
          <p:nvPr/>
        </p:nvSpPr>
        <p:spPr>
          <a:xfrm flipH="false" flipV="true" rot="-8878474">
            <a:off x="14353007" y="8981728"/>
            <a:ext cx="4427299" cy="1110849"/>
          </a:xfrm>
          <a:custGeom>
            <a:avLst/>
            <a:gdLst/>
            <a:ahLst/>
            <a:cxnLst/>
            <a:rect r="r" b="b" t="t" l="l"/>
            <a:pathLst>
              <a:path h="1110849" w="4427299">
                <a:moveTo>
                  <a:pt x="0" y="1110850"/>
                </a:moveTo>
                <a:lnTo>
                  <a:pt x="4427298" y="1110850"/>
                </a:lnTo>
                <a:lnTo>
                  <a:pt x="4427298" y="0"/>
                </a:lnTo>
                <a:lnTo>
                  <a:pt x="0" y="0"/>
                </a:lnTo>
                <a:lnTo>
                  <a:pt x="0" y="111085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9" id="29"/>
          <p:cNvSpPr/>
          <p:nvPr/>
        </p:nvSpPr>
        <p:spPr>
          <a:xfrm flipH="false" flipV="false" rot="-307620">
            <a:off x="7625797" y="6443365"/>
            <a:ext cx="2196191" cy="611817"/>
          </a:xfrm>
          <a:custGeom>
            <a:avLst/>
            <a:gdLst/>
            <a:ahLst/>
            <a:cxnLst/>
            <a:rect r="r" b="b" t="t" l="l"/>
            <a:pathLst>
              <a:path h="611817" w="2196191">
                <a:moveTo>
                  <a:pt x="0" y="0"/>
                </a:moveTo>
                <a:lnTo>
                  <a:pt x="2196190" y="0"/>
                </a:lnTo>
                <a:lnTo>
                  <a:pt x="2196190" y="611817"/>
                </a:lnTo>
                <a:lnTo>
                  <a:pt x="0" y="611817"/>
                </a:lnTo>
                <a:lnTo>
                  <a:pt x="0" y="0"/>
                </a:lnTo>
                <a:close/>
              </a:path>
            </a:pathLst>
          </a:custGeom>
          <a:blipFill>
            <a:blip r:embed="rId8">
              <a:extLst>
                <a:ext uri="{96DAC541-7B7A-43D3-8B79-37D633B846F1}">
                  <asvg:svgBlip xmlns:asvg="http://schemas.microsoft.com/office/drawing/2016/SVG/main" r:embed="rId9"/>
                </a:ext>
              </a:extLst>
            </a:blip>
            <a:stretch>
              <a:fillRect l="-233085"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1202849" y="1511590"/>
            <a:ext cx="6003579" cy="7573322"/>
          </a:xfrm>
          <a:custGeom>
            <a:avLst/>
            <a:gdLst/>
            <a:ahLst/>
            <a:cxnLst/>
            <a:rect r="r" b="b" t="t" l="l"/>
            <a:pathLst>
              <a:path h="7573322" w="6003579">
                <a:moveTo>
                  <a:pt x="0" y="0"/>
                </a:moveTo>
                <a:lnTo>
                  <a:pt x="6003579" y="0"/>
                </a:lnTo>
                <a:lnTo>
                  <a:pt x="6003579" y="7573322"/>
                </a:lnTo>
                <a:lnTo>
                  <a:pt x="0" y="7573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94564" y="3742504"/>
            <a:ext cx="554854" cy="554854"/>
            <a:chOff x="0" y="0"/>
            <a:chExt cx="739806" cy="739806"/>
          </a:xfrm>
        </p:grpSpPr>
        <p:grpSp>
          <p:nvGrpSpPr>
            <p:cNvPr name="Group 4" id="4"/>
            <p:cNvGrpSpPr/>
            <p:nvPr/>
          </p:nvGrpSpPr>
          <p:grpSpPr>
            <a:xfrm rot="0">
              <a:off x="0" y="0"/>
              <a:ext cx="739806" cy="73980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TextBox 7" id="7"/>
            <p:cNvSpPr txBox="true"/>
            <p:nvPr/>
          </p:nvSpPr>
          <p:spPr>
            <a:xfrm rot="0">
              <a:off x="113329" y="-14828"/>
              <a:ext cx="513149" cy="702788"/>
            </a:xfrm>
            <a:prstGeom prst="rect">
              <a:avLst/>
            </a:prstGeom>
          </p:spPr>
          <p:txBody>
            <a:bodyPr anchor="t" rtlCol="false" tIns="0" lIns="0" bIns="0" rIns="0">
              <a:spAutoFit/>
            </a:bodyPr>
            <a:lstStyle/>
            <a:p>
              <a:pPr algn="ctr">
                <a:lnSpc>
                  <a:spcPts val="4446"/>
                </a:lnSpc>
                <a:spcBef>
                  <a:spcPct val="0"/>
                </a:spcBef>
              </a:pPr>
              <a:r>
                <a:rPr lang="en-US" sz="3176" spc="63">
                  <a:solidFill>
                    <a:srgbClr val="231F20"/>
                  </a:solidFill>
                  <a:latin typeface="Krabuler Bold"/>
                </a:rPr>
                <a:t>1</a:t>
              </a:r>
            </a:p>
          </p:txBody>
        </p:sp>
      </p:grpSp>
      <p:sp>
        <p:nvSpPr>
          <p:cNvPr name="Freeform 8" id="8"/>
          <p:cNvSpPr/>
          <p:nvPr/>
        </p:nvSpPr>
        <p:spPr>
          <a:xfrm flipH="false" flipV="false" rot="-1568932">
            <a:off x="-30836" y="8050291"/>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027046">
            <a:off x="16502236" y="496365"/>
            <a:ext cx="1514128" cy="1379233"/>
          </a:xfrm>
          <a:custGeom>
            <a:avLst/>
            <a:gdLst/>
            <a:ahLst/>
            <a:cxnLst/>
            <a:rect r="r" b="b" t="t" l="l"/>
            <a:pathLst>
              <a:path h="1379233" w="1514128">
                <a:moveTo>
                  <a:pt x="0" y="0"/>
                </a:moveTo>
                <a:lnTo>
                  <a:pt x="1514128" y="0"/>
                </a:lnTo>
                <a:lnTo>
                  <a:pt x="1514128" y="1379233"/>
                </a:lnTo>
                <a:lnTo>
                  <a:pt x="0" y="1379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452583" y="2285802"/>
            <a:ext cx="4081927" cy="880111"/>
          </a:xfrm>
          <a:prstGeom prst="rect">
            <a:avLst/>
          </a:prstGeom>
        </p:spPr>
        <p:txBody>
          <a:bodyPr anchor="t" rtlCol="false" tIns="0" lIns="0" bIns="0" rIns="0">
            <a:spAutoFit/>
          </a:bodyPr>
          <a:lstStyle/>
          <a:p>
            <a:pPr>
              <a:lnSpc>
                <a:spcPts val="7139"/>
              </a:lnSpc>
              <a:spcBef>
                <a:spcPct val="0"/>
              </a:spcBef>
            </a:pPr>
            <a:r>
              <a:rPr lang="en-US" sz="5099">
                <a:solidFill>
                  <a:srgbClr val="000000"/>
                </a:solidFill>
                <a:latin typeface="Krabuler"/>
              </a:rPr>
              <a:t>Observed</a:t>
            </a:r>
          </a:p>
        </p:txBody>
      </p:sp>
      <p:sp>
        <p:nvSpPr>
          <p:cNvPr name="TextBox 11" id="11"/>
          <p:cNvSpPr txBox="true"/>
          <p:nvPr/>
        </p:nvSpPr>
        <p:spPr>
          <a:xfrm rot="0">
            <a:off x="2629059" y="3752029"/>
            <a:ext cx="4158269" cy="3449955"/>
          </a:xfrm>
          <a:prstGeom prst="rect">
            <a:avLst/>
          </a:prstGeom>
        </p:spPr>
        <p:txBody>
          <a:bodyPr anchor="t" rtlCol="false" tIns="0" lIns="0" bIns="0" rIns="0">
            <a:spAutoFit/>
          </a:bodyPr>
          <a:lstStyle/>
          <a:p>
            <a:pPr>
              <a:lnSpc>
                <a:spcPts val="4559"/>
              </a:lnSpc>
            </a:pPr>
            <a:r>
              <a:rPr lang="en-US" sz="3999">
                <a:solidFill>
                  <a:srgbClr val="000000"/>
                </a:solidFill>
                <a:latin typeface="Handy Casual"/>
              </a:rPr>
              <a:t>Ann, Teresa, and Marie had difficulty with scheduling and balancing responsibilities because of the number of people they had to manage</a:t>
            </a:r>
          </a:p>
        </p:txBody>
      </p:sp>
      <p:grpSp>
        <p:nvGrpSpPr>
          <p:cNvPr name="Group 12" id="12"/>
          <p:cNvGrpSpPr/>
          <p:nvPr/>
        </p:nvGrpSpPr>
        <p:grpSpPr>
          <a:xfrm rot="0">
            <a:off x="10265139" y="1688626"/>
            <a:ext cx="6301517" cy="2053878"/>
            <a:chOff x="0" y="0"/>
            <a:chExt cx="1814575" cy="591432"/>
          </a:xfrm>
        </p:grpSpPr>
        <p:sp>
          <p:nvSpPr>
            <p:cNvPr name="Freeform 13" id="13"/>
            <p:cNvSpPr/>
            <p:nvPr/>
          </p:nvSpPr>
          <p:spPr>
            <a:xfrm flipH="false" flipV="false" rot="0">
              <a:off x="0" y="0"/>
              <a:ext cx="1814575" cy="591432"/>
            </a:xfrm>
            <a:custGeom>
              <a:avLst/>
              <a:gdLst/>
              <a:ahLst/>
              <a:cxnLst/>
              <a:rect r="r" b="b" t="t" l="l"/>
              <a:pathLst>
                <a:path h="591432" w="1814575">
                  <a:moveTo>
                    <a:pt x="44229" y="0"/>
                  </a:moveTo>
                  <a:lnTo>
                    <a:pt x="1770346" y="0"/>
                  </a:lnTo>
                  <a:cubicBezTo>
                    <a:pt x="1794773" y="0"/>
                    <a:pt x="1814575" y="19802"/>
                    <a:pt x="1814575" y="44229"/>
                  </a:cubicBezTo>
                  <a:lnTo>
                    <a:pt x="1814575" y="547203"/>
                  </a:lnTo>
                  <a:cubicBezTo>
                    <a:pt x="1814575" y="571630"/>
                    <a:pt x="1794773" y="591432"/>
                    <a:pt x="1770346" y="591432"/>
                  </a:cubicBezTo>
                  <a:lnTo>
                    <a:pt x="44229" y="591432"/>
                  </a:lnTo>
                  <a:cubicBezTo>
                    <a:pt x="19802" y="591432"/>
                    <a:pt x="0" y="571630"/>
                    <a:pt x="0" y="547203"/>
                  </a:cubicBezTo>
                  <a:lnTo>
                    <a:pt x="0" y="44229"/>
                  </a:lnTo>
                  <a:cubicBezTo>
                    <a:pt x="0" y="19802"/>
                    <a:pt x="19802" y="0"/>
                    <a:pt x="44229" y="0"/>
                  </a:cubicBezTo>
                  <a:close/>
                </a:path>
              </a:pathLst>
            </a:custGeom>
            <a:solidFill>
              <a:srgbClr val="FFFEF7"/>
            </a:solidFill>
            <a:ln w="66675" cap="rnd">
              <a:solidFill>
                <a:srgbClr val="000000"/>
              </a:solidFill>
              <a:prstDash val="solid"/>
              <a:round/>
            </a:ln>
          </p:spPr>
        </p:sp>
        <p:sp>
          <p:nvSpPr>
            <p:cNvPr name="TextBox 14" id="14"/>
            <p:cNvSpPr txBox="true"/>
            <p:nvPr/>
          </p:nvSpPr>
          <p:spPr>
            <a:xfrm>
              <a:off x="0" y="28575"/>
              <a:ext cx="1814575" cy="562857"/>
            </a:xfrm>
            <a:prstGeom prst="rect">
              <a:avLst/>
            </a:prstGeom>
          </p:spPr>
          <p:txBody>
            <a:bodyPr anchor="ctr" rtlCol="false" tIns="71438" lIns="71438" bIns="71438" rIns="71438"/>
            <a:lstStyle/>
            <a:p>
              <a:pPr algn="ctr">
                <a:lnSpc>
                  <a:spcPts val="2598"/>
                </a:lnSpc>
              </a:pPr>
            </a:p>
          </p:txBody>
        </p:sp>
      </p:grpSp>
      <p:sp>
        <p:nvSpPr>
          <p:cNvPr name="Freeform 15" id="15"/>
          <p:cNvSpPr/>
          <p:nvPr/>
        </p:nvSpPr>
        <p:spPr>
          <a:xfrm flipH="false" flipV="false" rot="1485855">
            <a:off x="7419660" y="4532843"/>
            <a:ext cx="2608465" cy="726668"/>
          </a:xfrm>
          <a:custGeom>
            <a:avLst/>
            <a:gdLst/>
            <a:ahLst/>
            <a:cxnLst/>
            <a:rect r="r" b="b" t="t" l="l"/>
            <a:pathLst>
              <a:path h="726668" w="2608465">
                <a:moveTo>
                  <a:pt x="0" y="0"/>
                </a:moveTo>
                <a:lnTo>
                  <a:pt x="2608464" y="0"/>
                </a:lnTo>
                <a:lnTo>
                  <a:pt x="2608464" y="726668"/>
                </a:lnTo>
                <a:lnTo>
                  <a:pt x="0" y="726668"/>
                </a:lnTo>
                <a:lnTo>
                  <a:pt x="0" y="0"/>
                </a:lnTo>
                <a:close/>
              </a:path>
            </a:pathLst>
          </a:custGeom>
          <a:blipFill>
            <a:blip r:embed="rId8">
              <a:extLst>
                <a:ext uri="{96DAC541-7B7A-43D3-8B79-37D633B846F1}">
                  <asvg:svgBlip xmlns:asvg="http://schemas.microsoft.com/office/drawing/2016/SVG/main" r:embed="rId9"/>
                </a:ext>
              </a:extLst>
            </a:blip>
            <a:stretch>
              <a:fillRect l="-233085" t="0" r="0" b="0"/>
            </a:stretch>
          </a:blipFill>
        </p:spPr>
      </p:sp>
      <p:sp>
        <p:nvSpPr>
          <p:cNvPr name="TextBox 16" id="16"/>
          <p:cNvSpPr txBox="true"/>
          <p:nvPr/>
        </p:nvSpPr>
        <p:spPr>
          <a:xfrm rot="0">
            <a:off x="12395547" y="2223122"/>
            <a:ext cx="3170526" cy="880111"/>
          </a:xfrm>
          <a:prstGeom prst="rect">
            <a:avLst/>
          </a:prstGeom>
        </p:spPr>
        <p:txBody>
          <a:bodyPr anchor="t" rtlCol="false" tIns="0" lIns="0" bIns="0" rIns="0">
            <a:spAutoFit/>
          </a:bodyPr>
          <a:lstStyle/>
          <a:p>
            <a:pPr>
              <a:lnSpc>
                <a:spcPts val="7139"/>
              </a:lnSpc>
              <a:spcBef>
                <a:spcPct val="0"/>
              </a:spcBef>
            </a:pPr>
            <a:r>
              <a:rPr lang="en-US" sz="5099">
                <a:solidFill>
                  <a:srgbClr val="000000"/>
                </a:solidFill>
                <a:latin typeface="Krabuler Bold"/>
              </a:rPr>
              <a:t>KEY INSIGHT</a:t>
            </a:r>
          </a:p>
        </p:txBody>
      </p:sp>
      <p:sp>
        <p:nvSpPr>
          <p:cNvPr name="Freeform 17" id="17"/>
          <p:cNvSpPr/>
          <p:nvPr/>
        </p:nvSpPr>
        <p:spPr>
          <a:xfrm flipH="false" flipV="false" rot="0">
            <a:off x="10742319" y="1958660"/>
            <a:ext cx="1323069" cy="1513809"/>
          </a:xfrm>
          <a:custGeom>
            <a:avLst/>
            <a:gdLst/>
            <a:ahLst/>
            <a:cxnLst/>
            <a:rect r="r" b="b" t="t" l="l"/>
            <a:pathLst>
              <a:path h="1513809" w="1323069">
                <a:moveTo>
                  <a:pt x="0" y="0"/>
                </a:moveTo>
                <a:lnTo>
                  <a:pt x="1323069" y="0"/>
                </a:lnTo>
                <a:lnTo>
                  <a:pt x="1323069" y="1513810"/>
                </a:lnTo>
                <a:lnTo>
                  <a:pt x="0" y="15138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true" rot="-8878474">
            <a:off x="14353007" y="8981728"/>
            <a:ext cx="4427299" cy="1110849"/>
          </a:xfrm>
          <a:custGeom>
            <a:avLst/>
            <a:gdLst/>
            <a:ahLst/>
            <a:cxnLst/>
            <a:rect r="r" b="b" t="t" l="l"/>
            <a:pathLst>
              <a:path h="1110849" w="4427299">
                <a:moveTo>
                  <a:pt x="0" y="1110850"/>
                </a:moveTo>
                <a:lnTo>
                  <a:pt x="4427298" y="1110850"/>
                </a:lnTo>
                <a:lnTo>
                  <a:pt x="4427298" y="0"/>
                </a:lnTo>
                <a:lnTo>
                  <a:pt x="0" y="0"/>
                </a:lnTo>
                <a:lnTo>
                  <a:pt x="0" y="111085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307620">
            <a:off x="7625797" y="6291325"/>
            <a:ext cx="2196191" cy="611817"/>
          </a:xfrm>
          <a:custGeom>
            <a:avLst/>
            <a:gdLst/>
            <a:ahLst/>
            <a:cxnLst/>
            <a:rect r="r" b="b" t="t" l="l"/>
            <a:pathLst>
              <a:path h="611817" w="2196191">
                <a:moveTo>
                  <a:pt x="0" y="0"/>
                </a:moveTo>
                <a:lnTo>
                  <a:pt x="2196190" y="0"/>
                </a:lnTo>
                <a:lnTo>
                  <a:pt x="2196190" y="611817"/>
                </a:lnTo>
                <a:lnTo>
                  <a:pt x="0" y="611817"/>
                </a:lnTo>
                <a:lnTo>
                  <a:pt x="0" y="0"/>
                </a:lnTo>
                <a:close/>
              </a:path>
            </a:pathLst>
          </a:custGeom>
          <a:blipFill>
            <a:blip r:embed="rId8">
              <a:extLst>
                <a:ext uri="{96DAC541-7B7A-43D3-8B79-37D633B846F1}">
                  <asvg:svgBlip xmlns:asvg="http://schemas.microsoft.com/office/drawing/2016/SVG/main" r:embed="rId9"/>
                </a:ext>
              </a:extLst>
            </a:blip>
            <a:stretch>
              <a:fillRect l="-233085" t="0" r="0" b="0"/>
            </a:stretch>
          </a:blipFill>
        </p:spPr>
      </p:sp>
      <p:grpSp>
        <p:nvGrpSpPr>
          <p:cNvPr name="Group 20" id="20"/>
          <p:cNvGrpSpPr/>
          <p:nvPr/>
        </p:nvGrpSpPr>
        <p:grpSpPr>
          <a:xfrm rot="0">
            <a:off x="10265139" y="4019931"/>
            <a:ext cx="6301517" cy="4320556"/>
            <a:chOff x="0" y="0"/>
            <a:chExt cx="1814575" cy="1244141"/>
          </a:xfrm>
        </p:grpSpPr>
        <p:sp>
          <p:nvSpPr>
            <p:cNvPr name="Freeform 21" id="21"/>
            <p:cNvSpPr/>
            <p:nvPr/>
          </p:nvSpPr>
          <p:spPr>
            <a:xfrm flipH="false" flipV="false" rot="0">
              <a:off x="0" y="0"/>
              <a:ext cx="1814575" cy="1244141"/>
            </a:xfrm>
            <a:custGeom>
              <a:avLst/>
              <a:gdLst/>
              <a:ahLst/>
              <a:cxnLst/>
              <a:rect r="r" b="b" t="t" l="l"/>
              <a:pathLst>
                <a:path h="1244141" w="1814575">
                  <a:moveTo>
                    <a:pt x="44229" y="0"/>
                  </a:moveTo>
                  <a:lnTo>
                    <a:pt x="1770346" y="0"/>
                  </a:lnTo>
                  <a:cubicBezTo>
                    <a:pt x="1794773" y="0"/>
                    <a:pt x="1814575" y="19802"/>
                    <a:pt x="1814575" y="44229"/>
                  </a:cubicBezTo>
                  <a:lnTo>
                    <a:pt x="1814575" y="1199912"/>
                  </a:lnTo>
                  <a:cubicBezTo>
                    <a:pt x="1814575" y="1224339"/>
                    <a:pt x="1794773" y="1244141"/>
                    <a:pt x="1770346" y="1244141"/>
                  </a:cubicBezTo>
                  <a:lnTo>
                    <a:pt x="44229" y="1244141"/>
                  </a:lnTo>
                  <a:cubicBezTo>
                    <a:pt x="19802" y="1244141"/>
                    <a:pt x="0" y="1224339"/>
                    <a:pt x="0" y="1199912"/>
                  </a:cubicBezTo>
                  <a:lnTo>
                    <a:pt x="0" y="44229"/>
                  </a:lnTo>
                  <a:cubicBezTo>
                    <a:pt x="0" y="19802"/>
                    <a:pt x="19802" y="0"/>
                    <a:pt x="44229" y="0"/>
                  </a:cubicBezTo>
                  <a:close/>
                </a:path>
              </a:pathLst>
            </a:custGeom>
            <a:solidFill>
              <a:srgbClr val="E6BFE1"/>
            </a:solidFill>
          </p:spPr>
        </p:sp>
        <p:sp>
          <p:nvSpPr>
            <p:cNvPr name="TextBox 22" id="22"/>
            <p:cNvSpPr txBox="true"/>
            <p:nvPr/>
          </p:nvSpPr>
          <p:spPr>
            <a:xfrm>
              <a:off x="0" y="28575"/>
              <a:ext cx="1814575" cy="1215566"/>
            </a:xfrm>
            <a:prstGeom prst="rect">
              <a:avLst/>
            </a:prstGeom>
          </p:spPr>
          <p:txBody>
            <a:bodyPr anchor="ctr" rtlCol="false" tIns="71438" lIns="71438" bIns="71438" rIns="71438"/>
            <a:lstStyle/>
            <a:p>
              <a:pPr algn="ctr">
                <a:lnSpc>
                  <a:spcPts val="2598"/>
                </a:lnSpc>
              </a:pPr>
            </a:p>
          </p:txBody>
        </p:sp>
      </p:grpSp>
      <p:sp>
        <p:nvSpPr>
          <p:cNvPr name="TextBox 23" id="23"/>
          <p:cNvSpPr txBox="true"/>
          <p:nvPr/>
        </p:nvSpPr>
        <p:spPr>
          <a:xfrm rot="0">
            <a:off x="10660683" y="4468050"/>
            <a:ext cx="5510428" cy="3424319"/>
          </a:xfrm>
          <a:prstGeom prst="rect">
            <a:avLst/>
          </a:prstGeom>
        </p:spPr>
        <p:txBody>
          <a:bodyPr anchor="t" rtlCol="false" tIns="0" lIns="0" bIns="0" rIns="0">
            <a:spAutoFit/>
          </a:bodyPr>
          <a:lstStyle/>
          <a:p>
            <a:pPr algn="ctr">
              <a:lnSpc>
                <a:spcPts val="5423"/>
              </a:lnSpc>
              <a:spcBef>
                <a:spcPct val="0"/>
              </a:spcBef>
            </a:pPr>
            <a:r>
              <a:rPr lang="en-US" sz="4519">
                <a:solidFill>
                  <a:srgbClr val="000000"/>
                </a:solidFill>
                <a:latin typeface="Krabuler"/>
              </a:rPr>
              <a:t>Mothers experience similar problems to non-mothers but at a larger scale &amp; complexity (a type of extreme user)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1202849" y="1511590"/>
            <a:ext cx="6003579" cy="7573322"/>
          </a:xfrm>
          <a:custGeom>
            <a:avLst/>
            <a:gdLst/>
            <a:ahLst/>
            <a:cxnLst/>
            <a:rect r="r" b="b" t="t" l="l"/>
            <a:pathLst>
              <a:path h="7573322" w="6003579">
                <a:moveTo>
                  <a:pt x="0" y="0"/>
                </a:moveTo>
                <a:lnTo>
                  <a:pt x="6003579" y="0"/>
                </a:lnTo>
                <a:lnTo>
                  <a:pt x="6003579" y="7573322"/>
                </a:lnTo>
                <a:lnTo>
                  <a:pt x="0" y="7573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94564" y="3742504"/>
            <a:ext cx="554854" cy="554854"/>
            <a:chOff x="0" y="0"/>
            <a:chExt cx="739806" cy="739806"/>
          </a:xfrm>
        </p:grpSpPr>
        <p:grpSp>
          <p:nvGrpSpPr>
            <p:cNvPr name="Group 4" id="4"/>
            <p:cNvGrpSpPr/>
            <p:nvPr/>
          </p:nvGrpSpPr>
          <p:grpSpPr>
            <a:xfrm rot="0">
              <a:off x="0" y="0"/>
              <a:ext cx="739806" cy="73980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TextBox 7" id="7"/>
            <p:cNvSpPr txBox="true"/>
            <p:nvPr/>
          </p:nvSpPr>
          <p:spPr>
            <a:xfrm rot="0">
              <a:off x="113329" y="-14828"/>
              <a:ext cx="513149" cy="702788"/>
            </a:xfrm>
            <a:prstGeom prst="rect">
              <a:avLst/>
            </a:prstGeom>
          </p:spPr>
          <p:txBody>
            <a:bodyPr anchor="t" rtlCol="false" tIns="0" lIns="0" bIns="0" rIns="0">
              <a:spAutoFit/>
            </a:bodyPr>
            <a:lstStyle/>
            <a:p>
              <a:pPr algn="ctr">
                <a:lnSpc>
                  <a:spcPts val="4446"/>
                </a:lnSpc>
                <a:spcBef>
                  <a:spcPct val="0"/>
                </a:spcBef>
              </a:pPr>
              <a:r>
                <a:rPr lang="en-US" sz="3176" spc="63">
                  <a:solidFill>
                    <a:srgbClr val="231F20"/>
                  </a:solidFill>
                  <a:latin typeface="Krabuler Bold"/>
                </a:rPr>
                <a:t>1</a:t>
              </a:r>
            </a:p>
          </p:txBody>
        </p:sp>
      </p:grpSp>
      <p:sp>
        <p:nvSpPr>
          <p:cNvPr name="Freeform 8" id="8"/>
          <p:cNvSpPr/>
          <p:nvPr/>
        </p:nvSpPr>
        <p:spPr>
          <a:xfrm flipH="false" flipV="false" rot="-1568932">
            <a:off x="-30836" y="8050291"/>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027046">
            <a:off x="16502236" y="496365"/>
            <a:ext cx="1514128" cy="1379233"/>
          </a:xfrm>
          <a:custGeom>
            <a:avLst/>
            <a:gdLst/>
            <a:ahLst/>
            <a:cxnLst/>
            <a:rect r="r" b="b" t="t" l="l"/>
            <a:pathLst>
              <a:path h="1379233" w="1514128">
                <a:moveTo>
                  <a:pt x="0" y="0"/>
                </a:moveTo>
                <a:lnTo>
                  <a:pt x="1514128" y="0"/>
                </a:lnTo>
                <a:lnTo>
                  <a:pt x="1514128" y="1379233"/>
                </a:lnTo>
                <a:lnTo>
                  <a:pt x="0" y="1379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452583" y="2285802"/>
            <a:ext cx="4081927" cy="880111"/>
          </a:xfrm>
          <a:prstGeom prst="rect">
            <a:avLst/>
          </a:prstGeom>
        </p:spPr>
        <p:txBody>
          <a:bodyPr anchor="t" rtlCol="false" tIns="0" lIns="0" bIns="0" rIns="0">
            <a:spAutoFit/>
          </a:bodyPr>
          <a:lstStyle/>
          <a:p>
            <a:pPr>
              <a:lnSpc>
                <a:spcPts val="7139"/>
              </a:lnSpc>
              <a:spcBef>
                <a:spcPct val="0"/>
              </a:spcBef>
            </a:pPr>
            <a:r>
              <a:rPr lang="en-US" sz="5099">
                <a:solidFill>
                  <a:srgbClr val="000000"/>
                </a:solidFill>
                <a:latin typeface="Krabuler"/>
              </a:rPr>
              <a:t>Observed</a:t>
            </a:r>
          </a:p>
        </p:txBody>
      </p:sp>
      <p:sp>
        <p:nvSpPr>
          <p:cNvPr name="TextBox 11" id="11"/>
          <p:cNvSpPr txBox="true"/>
          <p:nvPr/>
        </p:nvSpPr>
        <p:spPr>
          <a:xfrm rot="0">
            <a:off x="2629059" y="3752029"/>
            <a:ext cx="4158269" cy="4592955"/>
          </a:xfrm>
          <a:prstGeom prst="rect">
            <a:avLst/>
          </a:prstGeom>
        </p:spPr>
        <p:txBody>
          <a:bodyPr anchor="t" rtlCol="false" tIns="0" lIns="0" bIns="0" rIns="0">
            <a:spAutoFit/>
          </a:bodyPr>
          <a:lstStyle/>
          <a:p>
            <a:pPr>
              <a:lnSpc>
                <a:spcPts val="4559"/>
              </a:lnSpc>
            </a:pPr>
            <a:r>
              <a:rPr lang="en-US" sz="3999">
                <a:solidFill>
                  <a:srgbClr val="000000"/>
                </a:solidFill>
                <a:latin typeface="Handy Casual"/>
              </a:rPr>
              <a:t>Wei and Ann only trust word-of-mouth recommendations. People who have worked for friends already know the values of the neighborhood and how to take care of a house.</a:t>
            </a:r>
            <a:r>
              <a:rPr lang="en-US" sz="3999">
                <a:solidFill>
                  <a:srgbClr val="000000"/>
                </a:solidFill>
                <a:latin typeface="Handy Casual"/>
              </a:rPr>
              <a:t> </a:t>
            </a:r>
          </a:p>
        </p:txBody>
      </p:sp>
      <p:grpSp>
        <p:nvGrpSpPr>
          <p:cNvPr name="Group 12" id="12"/>
          <p:cNvGrpSpPr/>
          <p:nvPr/>
        </p:nvGrpSpPr>
        <p:grpSpPr>
          <a:xfrm rot="0">
            <a:off x="10265139" y="1688626"/>
            <a:ext cx="6301517" cy="2053878"/>
            <a:chOff x="0" y="0"/>
            <a:chExt cx="1814575" cy="591432"/>
          </a:xfrm>
        </p:grpSpPr>
        <p:sp>
          <p:nvSpPr>
            <p:cNvPr name="Freeform 13" id="13"/>
            <p:cNvSpPr/>
            <p:nvPr/>
          </p:nvSpPr>
          <p:spPr>
            <a:xfrm flipH="false" flipV="false" rot="0">
              <a:off x="0" y="0"/>
              <a:ext cx="1814575" cy="591432"/>
            </a:xfrm>
            <a:custGeom>
              <a:avLst/>
              <a:gdLst/>
              <a:ahLst/>
              <a:cxnLst/>
              <a:rect r="r" b="b" t="t" l="l"/>
              <a:pathLst>
                <a:path h="591432" w="1814575">
                  <a:moveTo>
                    <a:pt x="44229" y="0"/>
                  </a:moveTo>
                  <a:lnTo>
                    <a:pt x="1770346" y="0"/>
                  </a:lnTo>
                  <a:cubicBezTo>
                    <a:pt x="1794773" y="0"/>
                    <a:pt x="1814575" y="19802"/>
                    <a:pt x="1814575" y="44229"/>
                  </a:cubicBezTo>
                  <a:lnTo>
                    <a:pt x="1814575" y="547203"/>
                  </a:lnTo>
                  <a:cubicBezTo>
                    <a:pt x="1814575" y="571630"/>
                    <a:pt x="1794773" y="591432"/>
                    <a:pt x="1770346" y="591432"/>
                  </a:cubicBezTo>
                  <a:lnTo>
                    <a:pt x="44229" y="591432"/>
                  </a:lnTo>
                  <a:cubicBezTo>
                    <a:pt x="19802" y="591432"/>
                    <a:pt x="0" y="571630"/>
                    <a:pt x="0" y="547203"/>
                  </a:cubicBezTo>
                  <a:lnTo>
                    <a:pt x="0" y="44229"/>
                  </a:lnTo>
                  <a:cubicBezTo>
                    <a:pt x="0" y="19802"/>
                    <a:pt x="19802" y="0"/>
                    <a:pt x="44229" y="0"/>
                  </a:cubicBezTo>
                  <a:close/>
                </a:path>
              </a:pathLst>
            </a:custGeom>
            <a:solidFill>
              <a:srgbClr val="FFFEF7"/>
            </a:solidFill>
            <a:ln w="66675" cap="rnd">
              <a:solidFill>
                <a:srgbClr val="000000"/>
              </a:solidFill>
              <a:prstDash val="solid"/>
              <a:round/>
            </a:ln>
          </p:spPr>
        </p:sp>
        <p:sp>
          <p:nvSpPr>
            <p:cNvPr name="TextBox 14" id="14"/>
            <p:cNvSpPr txBox="true"/>
            <p:nvPr/>
          </p:nvSpPr>
          <p:spPr>
            <a:xfrm>
              <a:off x="0" y="28575"/>
              <a:ext cx="1814575" cy="562857"/>
            </a:xfrm>
            <a:prstGeom prst="rect">
              <a:avLst/>
            </a:prstGeom>
          </p:spPr>
          <p:txBody>
            <a:bodyPr anchor="ctr" rtlCol="false" tIns="71438" lIns="71438" bIns="71438" rIns="71438"/>
            <a:lstStyle/>
            <a:p>
              <a:pPr algn="ctr">
                <a:lnSpc>
                  <a:spcPts val="2598"/>
                </a:lnSpc>
              </a:pPr>
            </a:p>
          </p:txBody>
        </p:sp>
      </p:grpSp>
      <p:sp>
        <p:nvSpPr>
          <p:cNvPr name="Freeform 15" id="15"/>
          <p:cNvSpPr/>
          <p:nvPr/>
        </p:nvSpPr>
        <p:spPr>
          <a:xfrm flipH="false" flipV="false" rot="1485855">
            <a:off x="7419660" y="4532843"/>
            <a:ext cx="2608465" cy="726668"/>
          </a:xfrm>
          <a:custGeom>
            <a:avLst/>
            <a:gdLst/>
            <a:ahLst/>
            <a:cxnLst/>
            <a:rect r="r" b="b" t="t" l="l"/>
            <a:pathLst>
              <a:path h="726668" w="2608465">
                <a:moveTo>
                  <a:pt x="0" y="0"/>
                </a:moveTo>
                <a:lnTo>
                  <a:pt x="2608464" y="0"/>
                </a:lnTo>
                <a:lnTo>
                  <a:pt x="2608464" y="726668"/>
                </a:lnTo>
                <a:lnTo>
                  <a:pt x="0" y="726668"/>
                </a:lnTo>
                <a:lnTo>
                  <a:pt x="0" y="0"/>
                </a:lnTo>
                <a:close/>
              </a:path>
            </a:pathLst>
          </a:custGeom>
          <a:blipFill>
            <a:blip r:embed="rId8">
              <a:extLst>
                <a:ext uri="{96DAC541-7B7A-43D3-8B79-37D633B846F1}">
                  <asvg:svgBlip xmlns:asvg="http://schemas.microsoft.com/office/drawing/2016/SVG/main" r:embed="rId9"/>
                </a:ext>
              </a:extLst>
            </a:blip>
            <a:stretch>
              <a:fillRect l="-233085" t="0" r="0" b="0"/>
            </a:stretch>
          </a:blipFill>
        </p:spPr>
      </p:sp>
      <p:sp>
        <p:nvSpPr>
          <p:cNvPr name="TextBox 16" id="16"/>
          <p:cNvSpPr txBox="true"/>
          <p:nvPr/>
        </p:nvSpPr>
        <p:spPr>
          <a:xfrm rot="0">
            <a:off x="12395547" y="2223122"/>
            <a:ext cx="3170526" cy="880111"/>
          </a:xfrm>
          <a:prstGeom prst="rect">
            <a:avLst/>
          </a:prstGeom>
        </p:spPr>
        <p:txBody>
          <a:bodyPr anchor="t" rtlCol="false" tIns="0" lIns="0" bIns="0" rIns="0">
            <a:spAutoFit/>
          </a:bodyPr>
          <a:lstStyle/>
          <a:p>
            <a:pPr>
              <a:lnSpc>
                <a:spcPts val="7139"/>
              </a:lnSpc>
              <a:spcBef>
                <a:spcPct val="0"/>
              </a:spcBef>
            </a:pPr>
            <a:r>
              <a:rPr lang="en-US" sz="5099">
                <a:solidFill>
                  <a:srgbClr val="000000"/>
                </a:solidFill>
                <a:latin typeface="Krabuler Bold"/>
              </a:rPr>
              <a:t>KEY INSIGHT</a:t>
            </a:r>
          </a:p>
        </p:txBody>
      </p:sp>
      <p:sp>
        <p:nvSpPr>
          <p:cNvPr name="Freeform 17" id="17"/>
          <p:cNvSpPr/>
          <p:nvPr/>
        </p:nvSpPr>
        <p:spPr>
          <a:xfrm flipH="false" flipV="false" rot="0">
            <a:off x="10742319" y="1958660"/>
            <a:ext cx="1323069" cy="1513809"/>
          </a:xfrm>
          <a:custGeom>
            <a:avLst/>
            <a:gdLst/>
            <a:ahLst/>
            <a:cxnLst/>
            <a:rect r="r" b="b" t="t" l="l"/>
            <a:pathLst>
              <a:path h="1513809" w="1323069">
                <a:moveTo>
                  <a:pt x="0" y="0"/>
                </a:moveTo>
                <a:lnTo>
                  <a:pt x="1323069" y="0"/>
                </a:lnTo>
                <a:lnTo>
                  <a:pt x="1323069" y="1513810"/>
                </a:lnTo>
                <a:lnTo>
                  <a:pt x="0" y="15138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true" rot="-8878474">
            <a:off x="14353007" y="8981728"/>
            <a:ext cx="4427299" cy="1110849"/>
          </a:xfrm>
          <a:custGeom>
            <a:avLst/>
            <a:gdLst/>
            <a:ahLst/>
            <a:cxnLst/>
            <a:rect r="r" b="b" t="t" l="l"/>
            <a:pathLst>
              <a:path h="1110849" w="4427299">
                <a:moveTo>
                  <a:pt x="0" y="1110850"/>
                </a:moveTo>
                <a:lnTo>
                  <a:pt x="4427298" y="1110850"/>
                </a:lnTo>
                <a:lnTo>
                  <a:pt x="4427298" y="0"/>
                </a:lnTo>
                <a:lnTo>
                  <a:pt x="0" y="0"/>
                </a:lnTo>
                <a:lnTo>
                  <a:pt x="0" y="111085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307620">
            <a:off x="7625797" y="6291325"/>
            <a:ext cx="2196191" cy="611817"/>
          </a:xfrm>
          <a:custGeom>
            <a:avLst/>
            <a:gdLst/>
            <a:ahLst/>
            <a:cxnLst/>
            <a:rect r="r" b="b" t="t" l="l"/>
            <a:pathLst>
              <a:path h="611817" w="2196191">
                <a:moveTo>
                  <a:pt x="0" y="0"/>
                </a:moveTo>
                <a:lnTo>
                  <a:pt x="2196190" y="0"/>
                </a:lnTo>
                <a:lnTo>
                  <a:pt x="2196190" y="611817"/>
                </a:lnTo>
                <a:lnTo>
                  <a:pt x="0" y="611817"/>
                </a:lnTo>
                <a:lnTo>
                  <a:pt x="0" y="0"/>
                </a:lnTo>
                <a:close/>
              </a:path>
            </a:pathLst>
          </a:custGeom>
          <a:blipFill>
            <a:blip r:embed="rId8">
              <a:extLst>
                <a:ext uri="{96DAC541-7B7A-43D3-8B79-37D633B846F1}">
                  <asvg:svgBlip xmlns:asvg="http://schemas.microsoft.com/office/drawing/2016/SVG/main" r:embed="rId9"/>
                </a:ext>
              </a:extLst>
            </a:blip>
            <a:stretch>
              <a:fillRect l="-233085" t="0" r="0" b="0"/>
            </a:stretch>
          </a:blipFill>
        </p:spPr>
      </p:sp>
      <p:grpSp>
        <p:nvGrpSpPr>
          <p:cNvPr name="Group 20" id="20"/>
          <p:cNvGrpSpPr/>
          <p:nvPr/>
        </p:nvGrpSpPr>
        <p:grpSpPr>
          <a:xfrm rot="0">
            <a:off x="10265139" y="4056829"/>
            <a:ext cx="6301517" cy="4320556"/>
            <a:chOff x="0" y="0"/>
            <a:chExt cx="1814575" cy="1244141"/>
          </a:xfrm>
        </p:grpSpPr>
        <p:sp>
          <p:nvSpPr>
            <p:cNvPr name="Freeform 21" id="21"/>
            <p:cNvSpPr/>
            <p:nvPr/>
          </p:nvSpPr>
          <p:spPr>
            <a:xfrm flipH="false" flipV="false" rot="0">
              <a:off x="0" y="0"/>
              <a:ext cx="1814575" cy="1244141"/>
            </a:xfrm>
            <a:custGeom>
              <a:avLst/>
              <a:gdLst/>
              <a:ahLst/>
              <a:cxnLst/>
              <a:rect r="r" b="b" t="t" l="l"/>
              <a:pathLst>
                <a:path h="1244141" w="1814575">
                  <a:moveTo>
                    <a:pt x="44229" y="0"/>
                  </a:moveTo>
                  <a:lnTo>
                    <a:pt x="1770346" y="0"/>
                  </a:lnTo>
                  <a:cubicBezTo>
                    <a:pt x="1794773" y="0"/>
                    <a:pt x="1814575" y="19802"/>
                    <a:pt x="1814575" y="44229"/>
                  </a:cubicBezTo>
                  <a:lnTo>
                    <a:pt x="1814575" y="1199912"/>
                  </a:lnTo>
                  <a:cubicBezTo>
                    <a:pt x="1814575" y="1224339"/>
                    <a:pt x="1794773" y="1244141"/>
                    <a:pt x="1770346" y="1244141"/>
                  </a:cubicBezTo>
                  <a:lnTo>
                    <a:pt x="44229" y="1244141"/>
                  </a:lnTo>
                  <a:cubicBezTo>
                    <a:pt x="19802" y="1244141"/>
                    <a:pt x="0" y="1224339"/>
                    <a:pt x="0" y="1199912"/>
                  </a:cubicBezTo>
                  <a:lnTo>
                    <a:pt x="0" y="44229"/>
                  </a:lnTo>
                  <a:cubicBezTo>
                    <a:pt x="0" y="19802"/>
                    <a:pt x="19802" y="0"/>
                    <a:pt x="44229" y="0"/>
                  </a:cubicBezTo>
                  <a:close/>
                </a:path>
              </a:pathLst>
            </a:custGeom>
            <a:solidFill>
              <a:srgbClr val="E6BFE1"/>
            </a:solidFill>
          </p:spPr>
        </p:sp>
        <p:sp>
          <p:nvSpPr>
            <p:cNvPr name="TextBox 22" id="22"/>
            <p:cNvSpPr txBox="true"/>
            <p:nvPr/>
          </p:nvSpPr>
          <p:spPr>
            <a:xfrm>
              <a:off x="0" y="28575"/>
              <a:ext cx="1814575" cy="1215566"/>
            </a:xfrm>
            <a:prstGeom prst="rect">
              <a:avLst/>
            </a:prstGeom>
          </p:spPr>
          <p:txBody>
            <a:bodyPr anchor="ctr" rtlCol="false" tIns="71438" lIns="71438" bIns="71438" rIns="71438"/>
            <a:lstStyle/>
            <a:p>
              <a:pPr algn="ctr">
                <a:lnSpc>
                  <a:spcPts val="2598"/>
                </a:lnSpc>
              </a:pPr>
            </a:p>
          </p:txBody>
        </p:sp>
      </p:grpSp>
      <p:sp>
        <p:nvSpPr>
          <p:cNvPr name="TextBox 23" id="23"/>
          <p:cNvSpPr txBox="true"/>
          <p:nvPr/>
        </p:nvSpPr>
        <p:spPr>
          <a:xfrm rot="0">
            <a:off x="10660683" y="4504948"/>
            <a:ext cx="5510428" cy="3424319"/>
          </a:xfrm>
          <a:prstGeom prst="rect">
            <a:avLst/>
          </a:prstGeom>
        </p:spPr>
        <p:txBody>
          <a:bodyPr anchor="t" rtlCol="false" tIns="0" lIns="0" bIns="0" rIns="0">
            <a:spAutoFit/>
          </a:bodyPr>
          <a:lstStyle/>
          <a:p>
            <a:pPr algn="ctr">
              <a:lnSpc>
                <a:spcPts val="5423"/>
              </a:lnSpc>
              <a:spcBef>
                <a:spcPct val="0"/>
              </a:spcBef>
            </a:pPr>
            <a:r>
              <a:rPr lang="en-US" sz="4519">
                <a:solidFill>
                  <a:srgbClr val="000000"/>
                </a:solidFill>
                <a:latin typeface="Krabuler"/>
              </a:rPr>
              <a:t>Hard to communicate your needs to someone who does not experience the same problems.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0641">
            <a:off x="4852047" y="2934517"/>
            <a:ext cx="1737858" cy="1583030"/>
          </a:xfrm>
          <a:custGeom>
            <a:avLst/>
            <a:gdLst/>
            <a:ahLst/>
            <a:cxnLst/>
            <a:rect r="r" b="b" t="t" l="l"/>
            <a:pathLst>
              <a:path h="1583030" w="1737858">
                <a:moveTo>
                  <a:pt x="0" y="0"/>
                </a:moveTo>
                <a:lnTo>
                  <a:pt x="1737857" y="0"/>
                </a:lnTo>
                <a:lnTo>
                  <a:pt x="1737857"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43936" y="4276794"/>
            <a:ext cx="12786318" cy="2064309"/>
          </a:xfrm>
          <a:prstGeom prst="rect">
            <a:avLst/>
          </a:prstGeom>
        </p:spPr>
        <p:txBody>
          <a:bodyPr anchor="t" rtlCol="false" tIns="0" lIns="0" bIns="0" rIns="0">
            <a:spAutoFit/>
          </a:bodyPr>
          <a:lstStyle/>
          <a:p>
            <a:pPr algn="ctr">
              <a:lnSpc>
                <a:spcPts val="15460"/>
              </a:lnSpc>
            </a:pPr>
            <a:r>
              <a:rPr lang="en-US" sz="15616" spc="343">
                <a:solidFill>
                  <a:srgbClr val="000000"/>
                </a:solidFill>
                <a:latin typeface="Pompiere"/>
              </a:rPr>
              <a:t>Summary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2658123"/>
            <a:ext cx="16086127" cy="6200775"/>
          </a:xfrm>
          <a:prstGeom prst="rect">
            <a:avLst/>
          </a:prstGeom>
        </p:spPr>
        <p:txBody>
          <a:bodyPr anchor="t" rtlCol="false" tIns="0" lIns="0" bIns="0" rIns="0">
            <a:spAutoFit/>
          </a:bodyPr>
          <a:lstStyle/>
          <a:p>
            <a:pPr>
              <a:lnSpc>
                <a:spcPts val="7116"/>
              </a:lnSpc>
            </a:pPr>
            <a:r>
              <a:rPr lang="en-US" sz="5930">
                <a:solidFill>
                  <a:srgbClr val="000000"/>
                </a:solidFill>
                <a:latin typeface="Handy Casual"/>
              </a:rPr>
              <a:t>General Constraints:</a:t>
            </a:r>
          </a:p>
          <a:p>
            <a:pPr marL="1042910" indent="-521455" lvl="1">
              <a:lnSpc>
                <a:spcPts val="5796"/>
              </a:lnSpc>
              <a:buFont typeface="Arial"/>
              <a:buChar char="•"/>
            </a:pPr>
            <a:r>
              <a:rPr lang="en-US" sz="4830">
                <a:solidFill>
                  <a:srgbClr val="000000"/>
                </a:solidFill>
                <a:latin typeface="Handy Casual"/>
              </a:rPr>
              <a:t>Reachable audience</a:t>
            </a:r>
          </a:p>
          <a:p>
            <a:pPr marL="1042910" indent="-521455" lvl="1">
              <a:lnSpc>
                <a:spcPts val="5796"/>
              </a:lnSpc>
              <a:buFont typeface="Arial"/>
              <a:buChar char="•"/>
            </a:pPr>
            <a:r>
              <a:rPr lang="en-US" sz="4830">
                <a:solidFill>
                  <a:srgbClr val="000000"/>
                </a:solidFill>
                <a:latin typeface="Handy Casual"/>
              </a:rPr>
              <a:t>Within studio theme</a:t>
            </a:r>
          </a:p>
          <a:p>
            <a:pPr>
              <a:lnSpc>
                <a:spcPts val="5796"/>
              </a:lnSpc>
            </a:pPr>
          </a:p>
          <a:p>
            <a:pPr>
              <a:lnSpc>
                <a:spcPts val="7116"/>
              </a:lnSpc>
            </a:pPr>
            <a:r>
              <a:rPr lang="en-US" sz="5930">
                <a:solidFill>
                  <a:srgbClr val="000000"/>
                </a:solidFill>
                <a:latin typeface="Handy Casual"/>
              </a:rPr>
              <a:t>Self Imposed</a:t>
            </a:r>
            <a:r>
              <a:rPr lang="en-US" sz="5930">
                <a:solidFill>
                  <a:srgbClr val="000000"/>
                </a:solidFill>
                <a:latin typeface="Handy Casual"/>
              </a:rPr>
              <a:t> Constraints:</a:t>
            </a:r>
          </a:p>
          <a:p>
            <a:pPr marL="1042910" indent="-521455" lvl="1">
              <a:lnSpc>
                <a:spcPts val="5796"/>
              </a:lnSpc>
              <a:buFont typeface="Arial"/>
              <a:buChar char="•"/>
            </a:pPr>
            <a:r>
              <a:rPr lang="en-US" sz="4830">
                <a:solidFill>
                  <a:srgbClr val="000000"/>
                </a:solidFill>
                <a:latin typeface="Handy Casual"/>
              </a:rPr>
              <a:t>Some sort of connection</a:t>
            </a:r>
          </a:p>
          <a:p>
            <a:pPr marL="2085821" indent="-695274" lvl="2">
              <a:lnSpc>
                <a:spcPts val="5796"/>
              </a:lnSpc>
              <a:buFont typeface="Arial"/>
              <a:buChar char="⚬"/>
            </a:pPr>
            <a:r>
              <a:rPr lang="en-US" sz="4830">
                <a:solidFill>
                  <a:srgbClr val="000000"/>
                </a:solidFill>
                <a:latin typeface="Handy Casual"/>
              </a:rPr>
              <a:t>Ex: not B2B SASS</a:t>
            </a:r>
          </a:p>
          <a:p>
            <a:pPr>
              <a:lnSpc>
                <a:spcPts val="5796"/>
              </a:lnSpc>
            </a:pPr>
          </a:p>
        </p:txBody>
      </p:sp>
      <p:sp>
        <p:nvSpPr>
          <p:cNvPr name="TextBox 3" id="3"/>
          <p:cNvSpPr txBox="true"/>
          <p:nvPr/>
        </p:nvSpPr>
        <p:spPr>
          <a:xfrm rot="0">
            <a:off x="1028700" y="1019175"/>
            <a:ext cx="730778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Problem Domain</a:t>
            </a:r>
          </a:p>
        </p:txBody>
      </p:sp>
      <p:sp>
        <p:nvSpPr>
          <p:cNvPr name="Freeform 4" id="4"/>
          <p:cNvSpPr/>
          <p:nvPr/>
        </p:nvSpPr>
        <p:spPr>
          <a:xfrm flipH="false" flipV="false" rot="0">
            <a:off x="7060958"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4089150"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Freeform 6" id="6"/>
          <p:cNvSpPr/>
          <p:nvPr/>
        </p:nvSpPr>
        <p:spPr>
          <a:xfrm flipH="false" flipV="false" rot="0">
            <a:off x="8759436" y="2020401"/>
            <a:ext cx="8000196" cy="6885017"/>
          </a:xfrm>
          <a:custGeom>
            <a:avLst/>
            <a:gdLst/>
            <a:ahLst/>
            <a:cxnLst/>
            <a:rect r="r" b="b" t="t" l="l"/>
            <a:pathLst>
              <a:path h="6885017" w="8000196">
                <a:moveTo>
                  <a:pt x="0" y="0"/>
                </a:moveTo>
                <a:lnTo>
                  <a:pt x="8000196" y="0"/>
                </a:lnTo>
                <a:lnTo>
                  <a:pt x="8000196" y="6885017"/>
                </a:lnTo>
                <a:lnTo>
                  <a:pt x="0" y="6885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31702" y="1786797"/>
            <a:ext cx="6317809" cy="7969714"/>
          </a:xfrm>
          <a:custGeom>
            <a:avLst/>
            <a:gdLst/>
            <a:ahLst/>
            <a:cxnLst/>
            <a:rect r="r" b="b" t="t" l="l"/>
            <a:pathLst>
              <a:path h="7969714" w="6317809">
                <a:moveTo>
                  <a:pt x="0" y="0"/>
                </a:moveTo>
                <a:lnTo>
                  <a:pt x="6317809" y="0"/>
                </a:lnTo>
                <a:lnTo>
                  <a:pt x="6317809" y="7969714"/>
                </a:lnTo>
                <a:lnTo>
                  <a:pt x="0" y="7969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787682">
            <a:off x="1397312" y="5080667"/>
            <a:ext cx="3435988" cy="3641221"/>
          </a:xfrm>
          <a:custGeom>
            <a:avLst/>
            <a:gdLst/>
            <a:ahLst/>
            <a:cxnLst/>
            <a:rect r="r" b="b" t="t" l="l"/>
            <a:pathLst>
              <a:path h="3641221" w="3435988">
                <a:moveTo>
                  <a:pt x="0" y="3641220"/>
                </a:moveTo>
                <a:lnTo>
                  <a:pt x="3435988" y="3641220"/>
                </a:lnTo>
                <a:lnTo>
                  <a:pt x="3435988" y="0"/>
                </a:lnTo>
                <a:lnTo>
                  <a:pt x="0" y="0"/>
                </a:lnTo>
                <a:lnTo>
                  <a:pt x="0" y="364122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68932">
            <a:off x="15282144" y="5728523"/>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190582">
            <a:off x="13852040" y="1487842"/>
            <a:ext cx="1514128" cy="1379233"/>
          </a:xfrm>
          <a:custGeom>
            <a:avLst/>
            <a:gdLst/>
            <a:ahLst/>
            <a:cxnLst/>
            <a:rect r="r" b="b" t="t" l="l"/>
            <a:pathLst>
              <a:path h="1379233" w="1514128">
                <a:moveTo>
                  <a:pt x="0" y="0"/>
                </a:moveTo>
                <a:lnTo>
                  <a:pt x="1514129" y="0"/>
                </a:lnTo>
                <a:lnTo>
                  <a:pt x="1514129" y="1379233"/>
                </a:lnTo>
                <a:lnTo>
                  <a:pt x="0" y="13792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752595" y="-301411"/>
            <a:ext cx="12710840" cy="1756407"/>
          </a:xfrm>
          <a:custGeom>
            <a:avLst/>
            <a:gdLst/>
            <a:ahLst/>
            <a:cxnLst/>
            <a:rect r="r" b="b" t="t" l="l"/>
            <a:pathLst>
              <a:path h="1756407" w="12710840">
                <a:moveTo>
                  <a:pt x="0" y="0"/>
                </a:moveTo>
                <a:lnTo>
                  <a:pt x="12710840" y="0"/>
                </a:lnTo>
                <a:lnTo>
                  <a:pt x="12710840" y="1756407"/>
                </a:lnTo>
                <a:lnTo>
                  <a:pt x="0" y="17564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10800000">
            <a:off x="-5599813" y="8633321"/>
            <a:ext cx="13959219" cy="1928910"/>
          </a:xfrm>
          <a:custGeom>
            <a:avLst/>
            <a:gdLst/>
            <a:ahLst/>
            <a:cxnLst/>
            <a:rect r="r" b="b" t="t" l="l"/>
            <a:pathLst>
              <a:path h="1928910" w="13959219">
                <a:moveTo>
                  <a:pt x="0" y="0"/>
                </a:moveTo>
                <a:lnTo>
                  <a:pt x="13959219" y="0"/>
                </a:lnTo>
                <a:lnTo>
                  <a:pt x="13959219" y="1928910"/>
                </a:lnTo>
                <a:lnTo>
                  <a:pt x="0" y="19289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Learnings</a:t>
            </a:r>
          </a:p>
        </p:txBody>
      </p:sp>
      <p:sp>
        <p:nvSpPr>
          <p:cNvPr name="TextBox 9" id="9"/>
          <p:cNvSpPr txBox="true"/>
          <p:nvPr/>
        </p:nvSpPr>
        <p:spPr>
          <a:xfrm rot="0">
            <a:off x="6371504" y="3415292"/>
            <a:ext cx="6160187" cy="4145027"/>
          </a:xfrm>
          <a:prstGeom prst="rect">
            <a:avLst/>
          </a:prstGeom>
        </p:spPr>
        <p:txBody>
          <a:bodyPr anchor="t" rtlCol="false" tIns="0" lIns="0" bIns="0" rIns="0">
            <a:spAutoFit/>
          </a:bodyPr>
          <a:lstStyle/>
          <a:p>
            <a:pPr>
              <a:lnSpc>
                <a:spcPts val="8191"/>
              </a:lnSpc>
            </a:pPr>
            <a:r>
              <a:rPr lang="en-US" sz="6399" spc="-57">
                <a:solidFill>
                  <a:srgbClr val="000000"/>
                </a:solidFill>
                <a:latin typeface="Krabuler"/>
              </a:rPr>
              <a:t>Mothers are already trying their best to maximize their efficiency</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50694" y="2302208"/>
            <a:ext cx="5886621" cy="7425783"/>
          </a:xfrm>
          <a:custGeom>
            <a:avLst/>
            <a:gdLst/>
            <a:ahLst/>
            <a:cxnLst/>
            <a:rect r="r" b="b" t="t" l="l"/>
            <a:pathLst>
              <a:path h="7425783" w="5886621">
                <a:moveTo>
                  <a:pt x="0" y="0"/>
                </a:moveTo>
                <a:lnTo>
                  <a:pt x="5886621" y="0"/>
                </a:lnTo>
                <a:lnTo>
                  <a:pt x="5886621" y="7425783"/>
                </a:lnTo>
                <a:lnTo>
                  <a:pt x="0" y="7425783"/>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68932">
            <a:off x="15282144" y="5728523"/>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752595" y="-301411"/>
            <a:ext cx="12710840" cy="1756407"/>
          </a:xfrm>
          <a:custGeom>
            <a:avLst/>
            <a:gdLst/>
            <a:ahLst/>
            <a:cxnLst/>
            <a:rect r="r" b="b" t="t" l="l"/>
            <a:pathLst>
              <a:path h="1756407" w="12710840">
                <a:moveTo>
                  <a:pt x="0" y="0"/>
                </a:moveTo>
                <a:lnTo>
                  <a:pt x="12710840" y="0"/>
                </a:lnTo>
                <a:lnTo>
                  <a:pt x="12710840" y="1756407"/>
                </a:lnTo>
                <a:lnTo>
                  <a:pt x="0" y="1756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0800000">
            <a:off x="-5599813" y="8633321"/>
            <a:ext cx="13959219" cy="1928910"/>
          </a:xfrm>
          <a:custGeom>
            <a:avLst/>
            <a:gdLst/>
            <a:ahLst/>
            <a:cxnLst/>
            <a:rect r="r" b="b" t="t" l="l"/>
            <a:pathLst>
              <a:path h="1928910" w="13959219">
                <a:moveTo>
                  <a:pt x="0" y="0"/>
                </a:moveTo>
                <a:lnTo>
                  <a:pt x="13959219" y="0"/>
                </a:lnTo>
                <a:lnTo>
                  <a:pt x="13959219" y="1928910"/>
                </a:lnTo>
                <a:lnTo>
                  <a:pt x="0" y="19289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Learnings</a:t>
            </a:r>
          </a:p>
        </p:txBody>
      </p:sp>
      <p:sp>
        <p:nvSpPr>
          <p:cNvPr name="TextBox 7" id="7"/>
          <p:cNvSpPr txBox="true"/>
          <p:nvPr/>
        </p:nvSpPr>
        <p:spPr>
          <a:xfrm rot="0">
            <a:off x="848025" y="3914011"/>
            <a:ext cx="6160187" cy="4145027"/>
          </a:xfrm>
          <a:prstGeom prst="rect">
            <a:avLst/>
          </a:prstGeom>
        </p:spPr>
        <p:txBody>
          <a:bodyPr anchor="t" rtlCol="false" tIns="0" lIns="0" bIns="0" rIns="0">
            <a:spAutoFit/>
          </a:bodyPr>
          <a:lstStyle/>
          <a:p>
            <a:pPr>
              <a:lnSpc>
                <a:spcPts val="8191"/>
              </a:lnSpc>
            </a:pPr>
            <a:r>
              <a:rPr lang="en-US" sz="6399" spc="-57">
                <a:solidFill>
                  <a:srgbClr val="000000">
                    <a:alpha val="40000"/>
                  </a:srgbClr>
                </a:solidFill>
                <a:latin typeface="Krabuler"/>
              </a:rPr>
              <a:t>Mothers are already trying their best to maximize their efficiency</a:t>
            </a:r>
          </a:p>
        </p:txBody>
      </p:sp>
      <p:grpSp>
        <p:nvGrpSpPr>
          <p:cNvPr name="Group 8" id="8"/>
          <p:cNvGrpSpPr/>
          <p:nvPr/>
        </p:nvGrpSpPr>
        <p:grpSpPr>
          <a:xfrm rot="545456">
            <a:off x="8118966" y="2635562"/>
            <a:ext cx="9538492" cy="5604497"/>
            <a:chOff x="0" y="0"/>
            <a:chExt cx="1077109" cy="632873"/>
          </a:xfrm>
        </p:grpSpPr>
        <p:sp>
          <p:nvSpPr>
            <p:cNvPr name="Freeform 9" id="9"/>
            <p:cNvSpPr/>
            <p:nvPr/>
          </p:nvSpPr>
          <p:spPr>
            <a:xfrm flipH="false" flipV="false" rot="0">
              <a:off x="0" y="0"/>
              <a:ext cx="1077109" cy="632873"/>
            </a:xfrm>
            <a:custGeom>
              <a:avLst/>
              <a:gdLst/>
              <a:ahLst/>
              <a:cxnLst/>
              <a:rect r="r" b="b" t="t" l="l"/>
              <a:pathLst>
                <a:path h="632873" w="1077109">
                  <a:moveTo>
                    <a:pt x="29219" y="0"/>
                  </a:moveTo>
                  <a:lnTo>
                    <a:pt x="1047890" y="0"/>
                  </a:lnTo>
                  <a:cubicBezTo>
                    <a:pt x="1055639" y="0"/>
                    <a:pt x="1063071" y="3078"/>
                    <a:pt x="1068551" y="8558"/>
                  </a:cubicBezTo>
                  <a:cubicBezTo>
                    <a:pt x="1074030" y="14038"/>
                    <a:pt x="1077109" y="21470"/>
                    <a:pt x="1077109" y="29219"/>
                  </a:cubicBezTo>
                  <a:lnTo>
                    <a:pt x="1077109" y="603654"/>
                  </a:lnTo>
                  <a:cubicBezTo>
                    <a:pt x="1077109" y="611403"/>
                    <a:pt x="1074030" y="618835"/>
                    <a:pt x="1068551" y="624315"/>
                  </a:cubicBezTo>
                  <a:cubicBezTo>
                    <a:pt x="1063071" y="629795"/>
                    <a:pt x="1055639" y="632873"/>
                    <a:pt x="1047890" y="632873"/>
                  </a:cubicBezTo>
                  <a:lnTo>
                    <a:pt x="29219" y="632873"/>
                  </a:lnTo>
                  <a:cubicBezTo>
                    <a:pt x="21470" y="632873"/>
                    <a:pt x="14038" y="629795"/>
                    <a:pt x="8558" y="624315"/>
                  </a:cubicBezTo>
                  <a:cubicBezTo>
                    <a:pt x="3078" y="618835"/>
                    <a:pt x="0" y="611403"/>
                    <a:pt x="0" y="603654"/>
                  </a:cubicBezTo>
                  <a:lnTo>
                    <a:pt x="0" y="29219"/>
                  </a:lnTo>
                  <a:cubicBezTo>
                    <a:pt x="0" y="21470"/>
                    <a:pt x="3078" y="14038"/>
                    <a:pt x="8558" y="8558"/>
                  </a:cubicBezTo>
                  <a:cubicBezTo>
                    <a:pt x="14038" y="3078"/>
                    <a:pt x="21470" y="0"/>
                    <a:pt x="29219" y="0"/>
                  </a:cubicBezTo>
                  <a:close/>
                </a:path>
              </a:pathLst>
            </a:custGeom>
            <a:solidFill>
              <a:srgbClr val="FBC046"/>
            </a:solidFill>
          </p:spPr>
        </p:sp>
        <p:sp>
          <p:nvSpPr>
            <p:cNvPr name="TextBox 10" id="10"/>
            <p:cNvSpPr txBox="true"/>
            <p:nvPr/>
          </p:nvSpPr>
          <p:spPr>
            <a:xfrm>
              <a:off x="0" y="28575"/>
              <a:ext cx="1077109" cy="604298"/>
            </a:xfrm>
            <a:prstGeom prst="rect">
              <a:avLst/>
            </a:prstGeom>
          </p:spPr>
          <p:txBody>
            <a:bodyPr anchor="ctr" rtlCol="false" tIns="71438" lIns="71438" bIns="71438" rIns="71438"/>
            <a:lstStyle/>
            <a:p>
              <a:pPr algn="ctr">
                <a:lnSpc>
                  <a:spcPts val="2598"/>
                </a:lnSpc>
              </a:pPr>
            </a:p>
          </p:txBody>
        </p:sp>
      </p:grpSp>
      <p:sp>
        <p:nvSpPr>
          <p:cNvPr name="TextBox 11" id="11"/>
          <p:cNvSpPr txBox="true"/>
          <p:nvPr/>
        </p:nvSpPr>
        <p:spPr>
          <a:xfrm rot="545456">
            <a:off x="8618926" y="3189743"/>
            <a:ext cx="8535680" cy="4515168"/>
          </a:xfrm>
          <a:prstGeom prst="rect">
            <a:avLst/>
          </a:prstGeom>
        </p:spPr>
        <p:txBody>
          <a:bodyPr anchor="t" rtlCol="false" tIns="0" lIns="0" bIns="0" rIns="0">
            <a:spAutoFit/>
          </a:bodyPr>
          <a:lstStyle/>
          <a:p>
            <a:pPr>
              <a:lnSpc>
                <a:spcPts val="7086"/>
              </a:lnSpc>
              <a:spcBef>
                <a:spcPct val="0"/>
              </a:spcBef>
            </a:pPr>
            <a:r>
              <a:rPr lang="en-US" sz="6749" spc="283">
                <a:solidFill>
                  <a:srgbClr val="000000"/>
                </a:solidFill>
                <a:latin typeface="Krabuler"/>
              </a:rPr>
              <a:t>Is the right answer just to design something that allows them to accomplish more work?</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5198506"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Learnings: Luggage Example</a:t>
            </a:r>
          </a:p>
        </p:txBody>
      </p:sp>
      <p:sp>
        <p:nvSpPr>
          <p:cNvPr name="TextBox 3" id="3"/>
          <p:cNvSpPr txBox="true"/>
          <p:nvPr/>
        </p:nvSpPr>
        <p:spPr>
          <a:xfrm rot="0">
            <a:off x="1028700" y="3752916"/>
            <a:ext cx="6695719" cy="2781168"/>
          </a:xfrm>
          <a:prstGeom prst="rect">
            <a:avLst/>
          </a:prstGeom>
        </p:spPr>
        <p:txBody>
          <a:bodyPr anchor="t" rtlCol="false" tIns="0" lIns="0" bIns="0" rIns="0">
            <a:spAutoFit/>
          </a:bodyPr>
          <a:lstStyle/>
          <a:p>
            <a:pPr algn="ctr">
              <a:lnSpc>
                <a:spcPts val="7346"/>
              </a:lnSpc>
              <a:spcBef>
                <a:spcPct val="0"/>
              </a:spcBef>
            </a:pPr>
            <a:r>
              <a:rPr lang="en-US" sz="6122">
                <a:solidFill>
                  <a:srgbClr val="000000"/>
                </a:solidFill>
                <a:latin typeface="Krabuler"/>
              </a:rPr>
              <a:t>Iterating on existing bags (bigger, more compartments, etc.)</a:t>
            </a:r>
          </a:p>
        </p:txBody>
      </p:sp>
      <p:sp>
        <p:nvSpPr>
          <p:cNvPr name="TextBox 4" id="4"/>
          <p:cNvSpPr txBox="true"/>
          <p:nvPr/>
        </p:nvSpPr>
        <p:spPr>
          <a:xfrm rot="0">
            <a:off x="11132010" y="4216444"/>
            <a:ext cx="6127290" cy="1854112"/>
          </a:xfrm>
          <a:prstGeom prst="rect">
            <a:avLst/>
          </a:prstGeom>
        </p:spPr>
        <p:txBody>
          <a:bodyPr anchor="t" rtlCol="false" tIns="0" lIns="0" bIns="0" rIns="0">
            <a:spAutoFit/>
          </a:bodyPr>
          <a:lstStyle/>
          <a:p>
            <a:pPr algn="ctr">
              <a:lnSpc>
                <a:spcPts val="7346"/>
              </a:lnSpc>
              <a:spcBef>
                <a:spcPct val="0"/>
              </a:spcBef>
            </a:pPr>
            <a:r>
              <a:rPr lang="en-US" sz="6122">
                <a:solidFill>
                  <a:srgbClr val="000000"/>
                </a:solidFill>
                <a:latin typeface="Krabuler"/>
              </a:rPr>
              <a:t>Creating a new type of bag with wheels</a:t>
            </a:r>
          </a:p>
        </p:txBody>
      </p:sp>
      <p:sp>
        <p:nvSpPr>
          <p:cNvPr name="Freeform 5" id="5"/>
          <p:cNvSpPr/>
          <p:nvPr/>
        </p:nvSpPr>
        <p:spPr>
          <a:xfrm flipH="false" flipV="false" rot="0">
            <a:off x="7906896" y="4546932"/>
            <a:ext cx="2488414" cy="1135339"/>
          </a:xfrm>
          <a:custGeom>
            <a:avLst/>
            <a:gdLst/>
            <a:ahLst/>
            <a:cxnLst/>
            <a:rect r="r" b="b" t="t" l="l"/>
            <a:pathLst>
              <a:path h="1135339" w="2488414">
                <a:moveTo>
                  <a:pt x="0" y="0"/>
                </a:moveTo>
                <a:lnTo>
                  <a:pt x="2488413" y="0"/>
                </a:lnTo>
                <a:lnTo>
                  <a:pt x="2488413" y="1135338"/>
                </a:lnTo>
                <a:lnTo>
                  <a:pt x="0" y="1135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372308" y="9258300"/>
            <a:ext cx="9279203" cy="2078243"/>
          </a:xfrm>
          <a:custGeom>
            <a:avLst/>
            <a:gdLst/>
            <a:ahLst/>
            <a:cxnLst/>
            <a:rect r="r" b="b" t="t" l="l"/>
            <a:pathLst>
              <a:path h="2078243" w="9279203">
                <a:moveTo>
                  <a:pt x="0" y="0"/>
                </a:moveTo>
                <a:lnTo>
                  <a:pt x="9279204" y="0"/>
                </a:lnTo>
                <a:lnTo>
                  <a:pt x="9279204" y="2078243"/>
                </a:lnTo>
                <a:lnTo>
                  <a:pt x="0" y="2078243"/>
                </a:lnTo>
                <a:lnTo>
                  <a:pt x="0" y="0"/>
                </a:lnTo>
                <a:close/>
              </a:path>
            </a:pathLst>
          </a:custGeom>
          <a:blipFill>
            <a:blip r:embed="rId4">
              <a:extLst>
                <a:ext uri="{96DAC541-7B7A-43D3-8B79-37D633B846F1}">
                  <asvg:svgBlip xmlns:asvg="http://schemas.microsoft.com/office/drawing/2016/SVG/main" r:embed="rId5"/>
                </a:ext>
              </a:extLst>
            </a:blip>
            <a:stretch>
              <a:fillRect l="-62081"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Key Learnings</a:t>
            </a:r>
          </a:p>
        </p:txBody>
      </p:sp>
      <p:sp>
        <p:nvSpPr>
          <p:cNvPr name="TextBox 3" id="3"/>
          <p:cNvSpPr txBox="true"/>
          <p:nvPr/>
        </p:nvSpPr>
        <p:spPr>
          <a:xfrm rot="0">
            <a:off x="1172911" y="3724017"/>
            <a:ext cx="5406233" cy="2781168"/>
          </a:xfrm>
          <a:prstGeom prst="rect">
            <a:avLst/>
          </a:prstGeom>
        </p:spPr>
        <p:txBody>
          <a:bodyPr anchor="t" rtlCol="false" tIns="0" lIns="0" bIns="0" rIns="0">
            <a:spAutoFit/>
          </a:bodyPr>
          <a:lstStyle/>
          <a:p>
            <a:pPr algn="ctr">
              <a:lnSpc>
                <a:spcPts val="7346"/>
              </a:lnSpc>
              <a:spcBef>
                <a:spcPct val="0"/>
              </a:spcBef>
            </a:pPr>
            <a:r>
              <a:rPr lang="en-US" sz="6122">
                <a:solidFill>
                  <a:srgbClr val="000000"/>
                </a:solidFill>
                <a:latin typeface="Krabuler"/>
              </a:rPr>
              <a:t>Not just enabling mothers to do more work</a:t>
            </a:r>
          </a:p>
        </p:txBody>
      </p:sp>
      <p:sp>
        <p:nvSpPr>
          <p:cNvPr name="TextBox 4" id="4"/>
          <p:cNvSpPr txBox="true"/>
          <p:nvPr/>
        </p:nvSpPr>
        <p:spPr>
          <a:xfrm rot="0">
            <a:off x="11420432" y="3781815"/>
            <a:ext cx="6127290" cy="2781168"/>
          </a:xfrm>
          <a:prstGeom prst="rect">
            <a:avLst/>
          </a:prstGeom>
        </p:spPr>
        <p:txBody>
          <a:bodyPr anchor="t" rtlCol="false" tIns="0" lIns="0" bIns="0" rIns="0">
            <a:spAutoFit/>
          </a:bodyPr>
          <a:lstStyle/>
          <a:p>
            <a:pPr algn="ctr">
              <a:lnSpc>
                <a:spcPts val="7346"/>
              </a:lnSpc>
              <a:spcBef>
                <a:spcPct val="0"/>
              </a:spcBef>
            </a:pPr>
            <a:r>
              <a:rPr lang="en-US" sz="6122">
                <a:solidFill>
                  <a:srgbClr val="000000"/>
                </a:solidFill>
                <a:latin typeface="Krabuler"/>
              </a:rPr>
              <a:t>but also making work distribution easier?</a:t>
            </a:r>
          </a:p>
        </p:txBody>
      </p:sp>
      <p:sp>
        <p:nvSpPr>
          <p:cNvPr name="Freeform 5" id="5"/>
          <p:cNvSpPr/>
          <p:nvPr/>
        </p:nvSpPr>
        <p:spPr>
          <a:xfrm flipH="false" flipV="false" rot="0">
            <a:off x="7906896" y="4546932"/>
            <a:ext cx="2488414" cy="1135339"/>
          </a:xfrm>
          <a:custGeom>
            <a:avLst/>
            <a:gdLst/>
            <a:ahLst/>
            <a:cxnLst/>
            <a:rect r="r" b="b" t="t" l="l"/>
            <a:pathLst>
              <a:path h="1135339" w="2488414">
                <a:moveTo>
                  <a:pt x="0" y="0"/>
                </a:moveTo>
                <a:lnTo>
                  <a:pt x="2488413" y="0"/>
                </a:lnTo>
                <a:lnTo>
                  <a:pt x="2488413" y="1135338"/>
                </a:lnTo>
                <a:lnTo>
                  <a:pt x="0" y="1135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372308" y="9258300"/>
            <a:ext cx="9279203" cy="2078243"/>
          </a:xfrm>
          <a:custGeom>
            <a:avLst/>
            <a:gdLst/>
            <a:ahLst/>
            <a:cxnLst/>
            <a:rect r="r" b="b" t="t" l="l"/>
            <a:pathLst>
              <a:path h="2078243" w="9279203">
                <a:moveTo>
                  <a:pt x="0" y="0"/>
                </a:moveTo>
                <a:lnTo>
                  <a:pt x="9279204" y="0"/>
                </a:lnTo>
                <a:lnTo>
                  <a:pt x="9279204" y="2078243"/>
                </a:lnTo>
                <a:lnTo>
                  <a:pt x="0" y="2078243"/>
                </a:lnTo>
                <a:lnTo>
                  <a:pt x="0" y="0"/>
                </a:lnTo>
                <a:close/>
              </a:path>
            </a:pathLst>
          </a:custGeom>
          <a:blipFill>
            <a:blip r:embed="rId4">
              <a:extLst>
                <a:ext uri="{96DAC541-7B7A-43D3-8B79-37D633B846F1}">
                  <asvg:svgBlip xmlns:asvg="http://schemas.microsoft.com/office/drawing/2016/SVG/main" r:embed="rId5"/>
                </a:ext>
              </a:extLst>
            </a:blip>
            <a:stretch>
              <a:fillRect l="-62081"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2122617">
            <a:off x="8504696" y="2247821"/>
            <a:ext cx="1437070" cy="1309040"/>
          </a:xfrm>
          <a:custGeom>
            <a:avLst/>
            <a:gdLst/>
            <a:ahLst/>
            <a:cxnLst/>
            <a:rect r="r" b="b" t="t" l="l"/>
            <a:pathLst>
              <a:path h="1309040" w="1437070">
                <a:moveTo>
                  <a:pt x="0" y="0"/>
                </a:moveTo>
                <a:lnTo>
                  <a:pt x="1437070" y="0"/>
                </a:lnTo>
                <a:lnTo>
                  <a:pt x="1437070" y="1309041"/>
                </a:lnTo>
                <a:lnTo>
                  <a:pt x="0" y="1309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610971" y="3743909"/>
            <a:ext cx="5786268" cy="1024510"/>
          </a:xfrm>
          <a:prstGeom prst="rect">
            <a:avLst/>
          </a:prstGeom>
        </p:spPr>
        <p:txBody>
          <a:bodyPr anchor="t" rtlCol="false" tIns="0" lIns="0" bIns="0" rIns="0">
            <a:spAutoFit/>
          </a:bodyPr>
          <a:lstStyle/>
          <a:p>
            <a:pPr algn="ctr">
              <a:lnSpc>
                <a:spcPts val="7623"/>
              </a:lnSpc>
            </a:pPr>
            <a:r>
              <a:rPr lang="en-US" sz="7700" spc="169">
                <a:solidFill>
                  <a:srgbClr val="000000"/>
                </a:solidFill>
                <a:latin typeface="Krabuler"/>
              </a:rPr>
              <a:t>what’s</a:t>
            </a:r>
          </a:p>
        </p:txBody>
      </p:sp>
      <p:sp>
        <p:nvSpPr>
          <p:cNvPr name="TextBox 4" id="4"/>
          <p:cNvSpPr txBox="true"/>
          <p:nvPr/>
        </p:nvSpPr>
        <p:spPr>
          <a:xfrm rot="0">
            <a:off x="7096809" y="4596588"/>
            <a:ext cx="4868434" cy="1752392"/>
          </a:xfrm>
          <a:prstGeom prst="rect">
            <a:avLst/>
          </a:prstGeom>
        </p:spPr>
        <p:txBody>
          <a:bodyPr anchor="t" rtlCol="false" tIns="0" lIns="0" bIns="0" rIns="0">
            <a:spAutoFit/>
          </a:bodyPr>
          <a:lstStyle/>
          <a:p>
            <a:pPr algn="ctr">
              <a:lnSpc>
                <a:spcPts val="13172"/>
              </a:lnSpc>
            </a:pPr>
            <a:r>
              <a:rPr lang="en-US" sz="13305" spc="292">
                <a:solidFill>
                  <a:srgbClr val="000000"/>
                </a:solidFill>
                <a:latin typeface="Krabuler"/>
              </a:rPr>
              <a:t>NEXT?</a:t>
            </a:r>
          </a:p>
        </p:txBody>
      </p:sp>
      <p:grpSp>
        <p:nvGrpSpPr>
          <p:cNvPr name="Group 5" id="5"/>
          <p:cNvGrpSpPr/>
          <p:nvPr/>
        </p:nvGrpSpPr>
        <p:grpSpPr>
          <a:xfrm rot="0">
            <a:off x="1964208" y="1893931"/>
            <a:ext cx="3705330" cy="3779537"/>
            <a:chOff x="0" y="0"/>
            <a:chExt cx="1066981" cy="1088350"/>
          </a:xfrm>
        </p:grpSpPr>
        <p:sp>
          <p:nvSpPr>
            <p:cNvPr name="Freeform 6" id="6"/>
            <p:cNvSpPr/>
            <p:nvPr/>
          </p:nvSpPr>
          <p:spPr>
            <a:xfrm flipH="false" flipV="false" rot="0">
              <a:off x="0" y="0"/>
              <a:ext cx="1066981" cy="1088350"/>
            </a:xfrm>
            <a:custGeom>
              <a:avLst/>
              <a:gdLst/>
              <a:ahLst/>
              <a:cxnLst/>
              <a:rect r="r" b="b" t="t" l="l"/>
              <a:pathLst>
                <a:path h="1088350" w="1066981">
                  <a:moveTo>
                    <a:pt x="75218" y="0"/>
                  </a:moveTo>
                  <a:lnTo>
                    <a:pt x="991763" y="0"/>
                  </a:lnTo>
                  <a:cubicBezTo>
                    <a:pt x="1011712" y="0"/>
                    <a:pt x="1030844" y="7925"/>
                    <a:pt x="1044950" y="22031"/>
                  </a:cubicBezTo>
                  <a:cubicBezTo>
                    <a:pt x="1059057" y="36137"/>
                    <a:pt x="1066981" y="55269"/>
                    <a:pt x="1066981" y="75218"/>
                  </a:cubicBezTo>
                  <a:lnTo>
                    <a:pt x="1066981" y="1013131"/>
                  </a:lnTo>
                  <a:cubicBezTo>
                    <a:pt x="1066981" y="1033081"/>
                    <a:pt x="1059057" y="1052213"/>
                    <a:pt x="1044950" y="1066319"/>
                  </a:cubicBezTo>
                  <a:cubicBezTo>
                    <a:pt x="1030844" y="1080425"/>
                    <a:pt x="1011712" y="1088350"/>
                    <a:pt x="991763" y="1088350"/>
                  </a:cubicBezTo>
                  <a:lnTo>
                    <a:pt x="75218" y="1088350"/>
                  </a:lnTo>
                  <a:cubicBezTo>
                    <a:pt x="55269" y="1088350"/>
                    <a:pt x="36137" y="1080425"/>
                    <a:pt x="22031" y="1066319"/>
                  </a:cubicBezTo>
                  <a:cubicBezTo>
                    <a:pt x="7925" y="1052213"/>
                    <a:pt x="0" y="1033081"/>
                    <a:pt x="0" y="1013131"/>
                  </a:cubicBezTo>
                  <a:lnTo>
                    <a:pt x="0" y="75218"/>
                  </a:lnTo>
                  <a:cubicBezTo>
                    <a:pt x="0" y="55269"/>
                    <a:pt x="7925" y="36137"/>
                    <a:pt x="22031" y="22031"/>
                  </a:cubicBezTo>
                  <a:cubicBezTo>
                    <a:pt x="36137" y="7925"/>
                    <a:pt x="55269" y="0"/>
                    <a:pt x="75218" y="0"/>
                  </a:cubicBezTo>
                  <a:close/>
                </a:path>
              </a:pathLst>
            </a:custGeom>
            <a:solidFill>
              <a:srgbClr val="C2EBE3"/>
            </a:solidFill>
          </p:spPr>
        </p:sp>
        <p:sp>
          <p:nvSpPr>
            <p:cNvPr name="TextBox 7" id="7"/>
            <p:cNvSpPr txBox="true"/>
            <p:nvPr/>
          </p:nvSpPr>
          <p:spPr>
            <a:xfrm>
              <a:off x="0" y="28575"/>
              <a:ext cx="1066981" cy="1059775"/>
            </a:xfrm>
            <a:prstGeom prst="rect">
              <a:avLst/>
            </a:prstGeom>
          </p:spPr>
          <p:txBody>
            <a:bodyPr anchor="ctr" rtlCol="false" tIns="71438" lIns="71438" bIns="71438" rIns="71438"/>
            <a:lstStyle/>
            <a:p>
              <a:pPr algn="ctr">
                <a:lnSpc>
                  <a:spcPts val="2598"/>
                </a:lnSpc>
              </a:pPr>
            </a:p>
          </p:txBody>
        </p:sp>
      </p:grpSp>
      <p:grpSp>
        <p:nvGrpSpPr>
          <p:cNvPr name="Group 8" id="8"/>
          <p:cNvGrpSpPr/>
          <p:nvPr/>
        </p:nvGrpSpPr>
        <p:grpSpPr>
          <a:xfrm rot="0">
            <a:off x="2226150" y="6728802"/>
            <a:ext cx="3705330" cy="1309452"/>
            <a:chOff x="0" y="0"/>
            <a:chExt cx="1066981" cy="377068"/>
          </a:xfrm>
        </p:grpSpPr>
        <p:sp>
          <p:nvSpPr>
            <p:cNvPr name="Freeform 9" id="9"/>
            <p:cNvSpPr/>
            <p:nvPr/>
          </p:nvSpPr>
          <p:spPr>
            <a:xfrm flipH="false" flipV="false" rot="0">
              <a:off x="0" y="0"/>
              <a:ext cx="1066981" cy="377068"/>
            </a:xfrm>
            <a:custGeom>
              <a:avLst/>
              <a:gdLst/>
              <a:ahLst/>
              <a:cxnLst/>
              <a:rect r="r" b="b" t="t" l="l"/>
              <a:pathLst>
                <a:path h="377068" w="1066981">
                  <a:moveTo>
                    <a:pt x="75218" y="0"/>
                  </a:moveTo>
                  <a:lnTo>
                    <a:pt x="991763" y="0"/>
                  </a:lnTo>
                  <a:cubicBezTo>
                    <a:pt x="1011712" y="0"/>
                    <a:pt x="1030844" y="7925"/>
                    <a:pt x="1044950" y="22031"/>
                  </a:cubicBezTo>
                  <a:cubicBezTo>
                    <a:pt x="1059057" y="36137"/>
                    <a:pt x="1066981" y="55269"/>
                    <a:pt x="1066981" y="75218"/>
                  </a:cubicBezTo>
                  <a:lnTo>
                    <a:pt x="1066981" y="301850"/>
                  </a:lnTo>
                  <a:cubicBezTo>
                    <a:pt x="1066981" y="321799"/>
                    <a:pt x="1059057" y="340931"/>
                    <a:pt x="1044950" y="355037"/>
                  </a:cubicBezTo>
                  <a:cubicBezTo>
                    <a:pt x="1030844" y="369143"/>
                    <a:pt x="1011712" y="377068"/>
                    <a:pt x="991763" y="377068"/>
                  </a:cubicBezTo>
                  <a:lnTo>
                    <a:pt x="75218" y="377068"/>
                  </a:lnTo>
                  <a:cubicBezTo>
                    <a:pt x="55269" y="377068"/>
                    <a:pt x="36137" y="369143"/>
                    <a:pt x="22031" y="355037"/>
                  </a:cubicBezTo>
                  <a:cubicBezTo>
                    <a:pt x="7925" y="340931"/>
                    <a:pt x="0" y="321799"/>
                    <a:pt x="0" y="301850"/>
                  </a:cubicBezTo>
                  <a:lnTo>
                    <a:pt x="0" y="75218"/>
                  </a:lnTo>
                  <a:cubicBezTo>
                    <a:pt x="0" y="55269"/>
                    <a:pt x="7925" y="36137"/>
                    <a:pt x="22031" y="22031"/>
                  </a:cubicBezTo>
                  <a:cubicBezTo>
                    <a:pt x="36137" y="7925"/>
                    <a:pt x="55269" y="0"/>
                    <a:pt x="75218" y="0"/>
                  </a:cubicBezTo>
                  <a:close/>
                </a:path>
              </a:pathLst>
            </a:custGeom>
            <a:solidFill>
              <a:srgbClr val="E6BFE1"/>
            </a:solidFill>
          </p:spPr>
        </p:sp>
        <p:sp>
          <p:nvSpPr>
            <p:cNvPr name="TextBox 10" id="10"/>
            <p:cNvSpPr txBox="true"/>
            <p:nvPr/>
          </p:nvSpPr>
          <p:spPr>
            <a:xfrm>
              <a:off x="0" y="28575"/>
              <a:ext cx="1066981" cy="348493"/>
            </a:xfrm>
            <a:prstGeom prst="rect">
              <a:avLst/>
            </a:prstGeom>
          </p:spPr>
          <p:txBody>
            <a:bodyPr anchor="ctr" rtlCol="false" tIns="71438" lIns="71438" bIns="71438" rIns="71438"/>
            <a:lstStyle/>
            <a:p>
              <a:pPr algn="ctr">
                <a:lnSpc>
                  <a:spcPts val="2598"/>
                </a:lnSpc>
              </a:pPr>
            </a:p>
          </p:txBody>
        </p:sp>
      </p:grpSp>
      <p:grpSp>
        <p:nvGrpSpPr>
          <p:cNvPr name="Group 11" id="11"/>
          <p:cNvGrpSpPr/>
          <p:nvPr/>
        </p:nvGrpSpPr>
        <p:grpSpPr>
          <a:xfrm rot="0">
            <a:off x="12690807" y="1893931"/>
            <a:ext cx="3740501" cy="1707104"/>
            <a:chOff x="0" y="0"/>
            <a:chExt cx="1077109" cy="491575"/>
          </a:xfrm>
        </p:grpSpPr>
        <p:sp>
          <p:nvSpPr>
            <p:cNvPr name="Freeform 12" id="12"/>
            <p:cNvSpPr/>
            <p:nvPr/>
          </p:nvSpPr>
          <p:spPr>
            <a:xfrm flipH="false" flipV="false" rot="0">
              <a:off x="0" y="0"/>
              <a:ext cx="1077109" cy="491575"/>
            </a:xfrm>
            <a:custGeom>
              <a:avLst/>
              <a:gdLst/>
              <a:ahLst/>
              <a:cxnLst/>
              <a:rect r="r" b="b" t="t" l="l"/>
              <a:pathLst>
                <a:path h="491575" w="1077109">
                  <a:moveTo>
                    <a:pt x="74511" y="0"/>
                  </a:moveTo>
                  <a:lnTo>
                    <a:pt x="1002598" y="0"/>
                  </a:lnTo>
                  <a:cubicBezTo>
                    <a:pt x="1022359" y="0"/>
                    <a:pt x="1041312" y="7850"/>
                    <a:pt x="1055285" y="21824"/>
                  </a:cubicBezTo>
                  <a:cubicBezTo>
                    <a:pt x="1069259" y="35797"/>
                    <a:pt x="1077109" y="54750"/>
                    <a:pt x="1077109" y="74511"/>
                  </a:cubicBezTo>
                  <a:lnTo>
                    <a:pt x="1077109" y="417064"/>
                  </a:lnTo>
                  <a:cubicBezTo>
                    <a:pt x="1077109" y="436825"/>
                    <a:pt x="1069259" y="455778"/>
                    <a:pt x="1055285" y="469751"/>
                  </a:cubicBezTo>
                  <a:cubicBezTo>
                    <a:pt x="1041312" y="483725"/>
                    <a:pt x="1022359" y="491575"/>
                    <a:pt x="1002598" y="491575"/>
                  </a:cubicBezTo>
                  <a:lnTo>
                    <a:pt x="74511" y="491575"/>
                  </a:lnTo>
                  <a:cubicBezTo>
                    <a:pt x="54750" y="491575"/>
                    <a:pt x="35797" y="483725"/>
                    <a:pt x="21824" y="469751"/>
                  </a:cubicBezTo>
                  <a:cubicBezTo>
                    <a:pt x="7850" y="455778"/>
                    <a:pt x="0" y="436825"/>
                    <a:pt x="0" y="417064"/>
                  </a:cubicBezTo>
                  <a:lnTo>
                    <a:pt x="0" y="74511"/>
                  </a:lnTo>
                  <a:cubicBezTo>
                    <a:pt x="0" y="54750"/>
                    <a:pt x="7850" y="35797"/>
                    <a:pt x="21824" y="21824"/>
                  </a:cubicBezTo>
                  <a:cubicBezTo>
                    <a:pt x="35797" y="7850"/>
                    <a:pt x="54750" y="0"/>
                    <a:pt x="74511" y="0"/>
                  </a:cubicBezTo>
                  <a:close/>
                </a:path>
              </a:pathLst>
            </a:custGeom>
            <a:solidFill>
              <a:srgbClr val="FBC046"/>
            </a:solidFill>
          </p:spPr>
        </p:sp>
        <p:sp>
          <p:nvSpPr>
            <p:cNvPr name="TextBox 13" id="13"/>
            <p:cNvSpPr txBox="true"/>
            <p:nvPr/>
          </p:nvSpPr>
          <p:spPr>
            <a:xfrm>
              <a:off x="0" y="28575"/>
              <a:ext cx="1077109" cy="463000"/>
            </a:xfrm>
            <a:prstGeom prst="rect">
              <a:avLst/>
            </a:prstGeom>
          </p:spPr>
          <p:txBody>
            <a:bodyPr anchor="ctr" rtlCol="false" tIns="71438" lIns="71438" bIns="71438" rIns="71438"/>
            <a:lstStyle/>
            <a:p>
              <a:pPr algn="ctr">
                <a:lnSpc>
                  <a:spcPts val="2598"/>
                </a:lnSpc>
              </a:pPr>
            </a:p>
          </p:txBody>
        </p:sp>
      </p:grpSp>
      <p:grpSp>
        <p:nvGrpSpPr>
          <p:cNvPr name="Group 14" id="14"/>
          <p:cNvGrpSpPr/>
          <p:nvPr/>
        </p:nvGrpSpPr>
        <p:grpSpPr>
          <a:xfrm rot="0">
            <a:off x="13129893" y="5876454"/>
            <a:ext cx="3705330" cy="2161801"/>
            <a:chOff x="0" y="0"/>
            <a:chExt cx="1066981" cy="622509"/>
          </a:xfrm>
        </p:grpSpPr>
        <p:sp>
          <p:nvSpPr>
            <p:cNvPr name="Freeform 15" id="15"/>
            <p:cNvSpPr/>
            <p:nvPr/>
          </p:nvSpPr>
          <p:spPr>
            <a:xfrm flipH="false" flipV="false" rot="0">
              <a:off x="0" y="0"/>
              <a:ext cx="1066981" cy="622509"/>
            </a:xfrm>
            <a:custGeom>
              <a:avLst/>
              <a:gdLst/>
              <a:ahLst/>
              <a:cxnLst/>
              <a:rect r="r" b="b" t="t" l="l"/>
              <a:pathLst>
                <a:path h="622509" w="1066981">
                  <a:moveTo>
                    <a:pt x="75218" y="0"/>
                  </a:moveTo>
                  <a:lnTo>
                    <a:pt x="991763" y="0"/>
                  </a:lnTo>
                  <a:cubicBezTo>
                    <a:pt x="1011712" y="0"/>
                    <a:pt x="1030844" y="7925"/>
                    <a:pt x="1044950" y="22031"/>
                  </a:cubicBezTo>
                  <a:cubicBezTo>
                    <a:pt x="1059057" y="36137"/>
                    <a:pt x="1066981" y="55269"/>
                    <a:pt x="1066981" y="75218"/>
                  </a:cubicBezTo>
                  <a:lnTo>
                    <a:pt x="1066981" y="547291"/>
                  </a:lnTo>
                  <a:cubicBezTo>
                    <a:pt x="1066981" y="567240"/>
                    <a:pt x="1059057" y="586372"/>
                    <a:pt x="1044950" y="600478"/>
                  </a:cubicBezTo>
                  <a:cubicBezTo>
                    <a:pt x="1030844" y="614584"/>
                    <a:pt x="1011712" y="622509"/>
                    <a:pt x="991763" y="622509"/>
                  </a:cubicBezTo>
                  <a:lnTo>
                    <a:pt x="75218" y="622509"/>
                  </a:lnTo>
                  <a:cubicBezTo>
                    <a:pt x="55269" y="622509"/>
                    <a:pt x="36137" y="614584"/>
                    <a:pt x="22031" y="600478"/>
                  </a:cubicBezTo>
                  <a:cubicBezTo>
                    <a:pt x="7925" y="586372"/>
                    <a:pt x="0" y="567240"/>
                    <a:pt x="0" y="547291"/>
                  </a:cubicBezTo>
                  <a:lnTo>
                    <a:pt x="0" y="75218"/>
                  </a:lnTo>
                  <a:cubicBezTo>
                    <a:pt x="0" y="55269"/>
                    <a:pt x="7925" y="36137"/>
                    <a:pt x="22031" y="22031"/>
                  </a:cubicBezTo>
                  <a:cubicBezTo>
                    <a:pt x="36137" y="7925"/>
                    <a:pt x="55269" y="0"/>
                    <a:pt x="75218" y="0"/>
                  </a:cubicBezTo>
                  <a:close/>
                </a:path>
              </a:pathLst>
            </a:custGeom>
            <a:solidFill>
              <a:srgbClr val="C2EBE3"/>
            </a:solidFill>
          </p:spPr>
        </p:sp>
        <p:sp>
          <p:nvSpPr>
            <p:cNvPr name="TextBox 16" id="16"/>
            <p:cNvSpPr txBox="true"/>
            <p:nvPr/>
          </p:nvSpPr>
          <p:spPr>
            <a:xfrm>
              <a:off x="0" y="28575"/>
              <a:ext cx="1066981" cy="593934"/>
            </a:xfrm>
            <a:prstGeom prst="rect">
              <a:avLst/>
            </a:prstGeom>
          </p:spPr>
          <p:txBody>
            <a:bodyPr anchor="ctr" rtlCol="false" tIns="71438" lIns="71438" bIns="71438" rIns="71438"/>
            <a:lstStyle/>
            <a:p>
              <a:pPr algn="ctr">
                <a:lnSpc>
                  <a:spcPts val="2598"/>
                </a:lnSpc>
              </a:pPr>
            </a:p>
          </p:txBody>
        </p:sp>
      </p:grpSp>
      <p:sp>
        <p:nvSpPr>
          <p:cNvPr name="Freeform 17" id="17"/>
          <p:cNvSpPr/>
          <p:nvPr/>
        </p:nvSpPr>
        <p:spPr>
          <a:xfrm flipH="false" flipV="false" rot="-1643804">
            <a:off x="10477014" y="2895848"/>
            <a:ext cx="2196191" cy="611817"/>
          </a:xfrm>
          <a:custGeom>
            <a:avLst/>
            <a:gdLst/>
            <a:ahLst/>
            <a:cxnLst/>
            <a:rect r="r" b="b" t="t" l="l"/>
            <a:pathLst>
              <a:path h="611817" w="2196191">
                <a:moveTo>
                  <a:pt x="0" y="0"/>
                </a:moveTo>
                <a:lnTo>
                  <a:pt x="2196190" y="0"/>
                </a:lnTo>
                <a:lnTo>
                  <a:pt x="2196190" y="611816"/>
                </a:lnTo>
                <a:lnTo>
                  <a:pt x="0" y="611816"/>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TextBox 18" id="18"/>
          <p:cNvSpPr txBox="true"/>
          <p:nvPr/>
        </p:nvSpPr>
        <p:spPr>
          <a:xfrm rot="0">
            <a:off x="2325720" y="2190135"/>
            <a:ext cx="3088337" cy="3637360"/>
          </a:xfrm>
          <a:prstGeom prst="rect">
            <a:avLst/>
          </a:prstGeom>
        </p:spPr>
        <p:txBody>
          <a:bodyPr anchor="t" rtlCol="false" tIns="0" lIns="0" bIns="0" rIns="0">
            <a:spAutoFit/>
          </a:bodyPr>
          <a:lstStyle/>
          <a:p>
            <a:pPr algn="ctr">
              <a:lnSpc>
                <a:spcPts val="3248"/>
              </a:lnSpc>
            </a:pPr>
            <a:r>
              <a:rPr lang="en-US" sz="3093" spc="129">
                <a:solidFill>
                  <a:srgbClr val="000000"/>
                </a:solidFill>
                <a:latin typeface="Krabuler"/>
              </a:rPr>
              <a:t>Talking to fathers, couples, and others who have similar responsibilities</a:t>
            </a:r>
            <a:r>
              <a:rPr lang="en-US" sz="3093" spc="129">
                <a:solidFill>
                  <a:srgbClr val="000000"/>
                </a:solidFill>
                <a:latin typeface="Krabuler"/>
              </a:rPr>
              <a:t> </a:t>
            </a:r>
          </a:p>
          <a:p>
            <a:pPr algn="ctr">
              <a:lnSpc>
                <a:spcPts val="3248"/>
              </a:lnSpc>
            </a:pPr>
            <a:r>
              <a:rPr lang="en-US" sz="3093" spc="129">
                <a:solidFill>
                  <a:srgbClr val="000000"/>
                </a:solidFill>
                <a:latin typeface="Krabuler"/>
              </a:rPr>
              <a:t>(scheduling, management, logistics, etc.)</a:t>
            </a:r>
          </a:p>
          <a:p>
            <a:pPr algn="ctr">
              <a:lnSpc>
                <a:spcPts val="3248"/>
              </a:lnSpc>
              <a:spcBef>
                <a:spcPct val="0"/>
              </a:spcBef>
            </a:pPr>
          </a:p>
        </p:txBody>
      </p:sp>
      <p:sp>
        <p:nvSpPr>
          <p:cNvPr name="TextBox 19" id="19"/>
          <p:cNvSpPr txBox="true"/>
          <p:nvPr/>
        </p:nvSpPr>
        <p:spPr>
          <a:xfrm rot="0">
            <a:off x="2534647" y="6990325"/>
            <a:ext cx="3088337" cy="824508"/>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HMW statements &amp; prototyping</a:t>
            </a:r>
          </a:p>
        </p:txBody>
      </p:sp>
      <p:sp>
        <p:nvSpPr>
          <p:cNvPr name="TextBox 20" id="20"/>
          <p:cNvSpPr txBox="true"/>
          <p:nvPr/>
        </p:nvSpPr>
        <p:spPr>
          <a:xfrm rot="0">
            <a:off x="13016889" y="2190135"/>
            <a:ext cx="3088337" cy="1249561"/>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Continuing to unpack interview insights</a:t>
            </a:r>
          </a:p>
        </p:txBody>
      </p:sp>
      <p:sp>
        <p:nvSpPr>
          <p:cNvPr name="TextBox 21" id="21"/>
          <p:cNvSpPr txBox="true"/>
          <p:nvPr/>
        </p:nvSpPr>
        <p:spPr>
          <a:xfrm rot="0">
            <a:off x="13438390" y="6186653"/>
            <a:ext cx="3088337" cy="1628180"/>
          </a:xfrm>
          <a:prstGeom prst="rect">
            <a:avLst/>
          </a:prstGeom>
        </p:spPr>
        <p:txBody>
          <a:bodyPr anchor="t" rtlCol="false" tIns="0" lIns="0" bIns="0" rIns="0">
            <a:spAutoFit/>
          </a:bodyPr>
          <a:lstStyle/>
          <a:p>
            <a:pPr algn="ctr">
              <a:lnSpc>
                <a:spcPts val="3248"/>
              </a:lnSpc>
              <a:spcBef>
                <a:spcPct val="0"/>
              </a:spcBef>
            </a:pPr>
            <a:r>
              <a:rPr lang="en-US" sz="3093" spc="129">
                <a:solidFill>
                  <a:srgbClr val="000000"/>
                </a:solidFill>
                <a:latin typeface="Krabuler"/>
              </a:rPr>
              <a:t>Using insights to target a more specific problem within domain</a:t>
            </a:r>
          </a:p>
        </p:txBody>
      </p:sp>
      <p:sp>
        <p:nvSpPr>
          <p:cNvPr name="Freeform 22" id="22"/>
          <p:cNvSpPr/>
          <p:nvPr/>
        </p:nvSpPr>
        <p:spPr>
          <a:xfrm flipH="false" flipV="false" rot="877584">
            <a:off x="10606292" y="6494174"/>
            <a:ext cx="2196191" cy="611817"/>
          </a:xfrm>
          <a:custGeom>
            <a:avLst/>
            <a:gdLst/>
            <a:ahLst/>
            <a:cxnLst/>
            <a:rect r="r" b="b" t="t" l="l"/>
            <a:pathLst>
              <a:path h="611817" w="2196191">
                <a:moveTo>
                  <a:pt x="0" y="0"/>
                </a:moveTo>
                <a:lnTo>
                  <a:pt x="2196190" y="0"/>
                </a:lnTo>
                <a:lnTo>
                  <a:pt x="2196190"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3" id="23"/>
          <p:cNvSpPr/>
          <p:nvPr/>
        </p:nvSpPr>
        <p:spPr>
          <a:xfrm flipH="false" flipV="false" rot="-8767587">
            <a:off x="5953077" y="3012795"/>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4" id="24"/>
          <p:cNvSpPr/>
          <p:nvPr/>
        </p:nvSpPr>
        <p:spPr>
          <a:xfrm flipH="false" flipV="false" rot="9139054">
            <a:off x="5920775" y="6494174"/>
            <a:ext cx="2196191" cy="611817"/>
          </a:xfrm>
          <a:custGeom>
            <a:avLst/>
            <a:gdLst/>
            <a:ahLst/>
            <a:cxnLst/>
            <a:rect r="r" b="b" t="t" l="l"/>
            <a:pathLst>
              <a:path h="611817" w="2196191">
                <a:moveTo>
                  <a:pt x="0" y="0"/>
                </a:moveTo>
                <a:lnTo>
                  <a:pt x="2196191" y="0"/>
                </a:lnTo>
                <a:lnTo>
                  <a:pt x="2196191" y="611817"/>
                </a:lnTo>
                <a:lnTo>
                  <a:pt x="0" y="611817"/>
                </a:lnTo>
                <a:lnTo>
                  <a:pt x="0" y="0"/>
                </a:lnTo>
                <a:close/>
              </a:path>
            </a:pathLst>
          </a:custGeom>
          <a:blipFill>
            <a:blip r:embed="rId4">
              <a:extLst>
                <a:ext uri="{96DAC541-7B7A-43D3-8B79-37D633B846F1}">
                  <asvg:svgBlip xmlns:asvg="http://schemas.microsoft.com/office/drawing/2016/SVG/main" r:embed="rId5"/>
                </a:ext>
              </a:extLst>
            </a:blip>
            <a:stretch>
              <a:fillRect l="-233085" t="0" r="0" b="0"/>
            </a:stretch>
          </a:blipFill>
        </p:spPr>
      </p:sp>
      <p:sp>
        <p:nvSpPr>
          <p:cNvPr name="Freeform 25" id="25"/>
          <p:cNvSpPr/>
          <p:nvPr/>
        </p:nvSpPr>
        <p:spPr>
          <a:xfrm flipH="false" flipV="false" rot="-8261386">
            <a:off x="8672556" y="6509905"/>
            <a:ext cx="1437070" cy="1309040"/>
          </a:xfrm>
          <a:custGeom>
            <a:avLst/>
            <a:gdLst/>
            <a:ahLst/>
            <a:cxnLst/>
            <a:rect r="r" b="b" t="t" l="l"/>
            <a:pathLst>
              <a:path h="1309040" w="1437070">
                <a:moveTo>
                  <a:pt x="0" y="0"/>
                </a:moveTo>
                <a:lnTo>
                  <a:pt x="1437070" y="0"/>
                </a:lnTo>
                <a:lnTo>
                  <a:pt x="1437070" y="1309041"/>
                </a:lnTo>
                <a:lnTo>
                  <a:pt x="0" y="13090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0641">
            <a:off x="4852047" y="2934517"/>
            <a:ext cx="1737858" cy="1583030"/>
          </a:xfrm>
          <a:custGeom>
            <a:avLst/>
            <a:gdLst/>
            <a:ahLst/>
            <a:cxnLst/>
            <a:rect r="r" b="b" t="t" l="l"/>
            <a:pathLst>
              <a:path h="1583030" w="1737858">
                <a:moveTo>
                  <a:pt x="0" y="0"/>
                </a:moveTo>
                <a:lnTo>
                  <a:pt x="1737857" y="0"/>
                </a:lnTo>
                <a:lnTo>
                  <a:pt x="1737857"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943936" y="4276794"/>
            <a:ext cx="12786318" cy="2064309"/>
          </a:xfrm>
          <a:prstGeom prst="rect">
            <a:avLst/>
          </a:prstGeom>
        </p:spPr>
        <p:txBody>
          <a:bodyPr anchor="t" rtlCol="false" tIns="0" lIns="0" bIns="0" rIns="0">
            <a:spAutoFit/>
          </a:bodyPr>
          <a:lstStyle/>
          <a:p>
            <a:pPr algn="ctr">
              <a:lnSpc>
                <a:spcPts val="15460"/>
              </a:lnSpc>
            </a:pPr>
            <a:r>
              <a:rPr lang="en-US" sz="15616" spc="343">
                <a:solidFill>
                  <a:srgbClr val="000000"/>
                </a:solidFill>
                <a:latin typeface="Pompiere"/>
              </a:rPr>
              <a:t>Appendix</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Guiding Interview Questions</a:t>
            </a:r>
          </a:p>
        </p:txBody>
      </p:sp>
      <p:sp>
        <p:nvSpPr>
          <p:cNvPr name="Freeform 3" id="3"/>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72308" y="9247879"/>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
        <p:nvSpPr>
          <p:cNvPr name="TextBox 5" id="5"/>
          <p:cNvSpPr txBox="true"/>
          <p:nvPr/>
        </p:nvSpPr>
        <p:spPr>
          <a:xfrm rot="0">
            <a:off x="538470" y="2692631"/>
            <a:ext cx="17081358" cy="5791200"/>
          </a:xfrm>
          <a:prstGeom prst="rect">
            <a:avLst/>
          </a:prstGeom>
        </p:spPr>
        <p:txBody>
          <a:bodyPr anchor="t" rtlCol="false" tIns="0" lIns="0" bIns="0" rIns="0">
            <a:spAutoFit/>
          </a:bodyPr>
          <a:lstStyle/>
          <a:p>
            <a:pPr marL="1036320" indent="-518160" lvl="1">
              <a:lnSpc>
                <a:spcPts val="5759"/>
              </a:lnSpc>
              <a:buFont typeface="Arial"/>
              <a:buChar char="•"/>
            </a:pPr>
            <a:r>
              <a:rPr lang="en-US" sz="4800">
                <a:solidFill>
                  <a:srgbClr val="000000"/>
                </a:solidFill>
                <a:latin typeface="Handy Casual"/>
              </a:rPr>
              <a:t>What surprised you most about motherhood?</a:t>
            </a:r>
          </a:p>
          <a:p>
            <a:pPr marL="1036320" indent="-518160" lvl="1">
              <a:lnSpc>
                <a:spcPts val="5759"/>
              </a:lnSpc>
              <a:buFont typeface="Arial"/>
              <a:buChar char="•"/>
            </a:pPr>
            <a:r>
              <a:rPr lang="en-US" sz="4800">
                <a:solidFill>
                  <a:srgbClr val="000000"/>
                </a:solidFill>
                <a:latin typeface="Handy Casual"/>
              </a:rPr>
              <a:t>What frustrated you most? What did you enjoy?</a:t>
            </a:r>
          </a:p>
          <a:p>
            <a:pPr marL="1036320" indent="-518160" lvl="1">
              <a:lnSpc>
                <a:spcPts val="5759"/>
              </a:lnSpc>
              <a:buFont typeface="Arial"/>
              <a:buChar char="•"/>
            </a:pPr>
            <a:r>
              <a:rPr lang="en-US" sz="4800">
                <a:solidFill>
                  <a:srgbClr val="000000"/>
                </a:solidFill>
                <a:latin typeface="Handy Casual"/>
              </a:rPr>
              <a:t>What is your daily routine (to see what processes get repeated super often)? What is the most frustrating part? What’s the most frustrating part of the routine that involves the kids?</a:t>
            </a:r>
          </a:p>
          <a:p>
            <a:pPr marL="1036320" indent="-518160" lvl="1">
              <a:lnSpc>
                <a:spcPts val="5759"/>
              </a:lnSpc>
              <a:buFont typeface="Arial"/>
              <a:buChar char="•"/>
            </a:pPr>
            <a:r>
              <a:rPr lang="en-US" sz="4800">
                <a:solidFill>
                  <a:srgbClr val="000000"/>
                </a:solidFill>
                <a:latin typeface="Handy Casual"/>
              </a:rPr>
              <a:t>Walk me through your mornings at home, starting from when you wake up to once you arrive at work</a:t>
            </a:r>
          </a:p>
          <a:p>
            <a:pPr marL="1036320" indent="-518160" lvl="1">
              <a:lnSpc>
                <a:spcPts val="5759"/>
              </a:lnSpc>
              <a:buFont typeface="Arial"/>
              <a:buChar char="•"/>
            </a:pPr>
            <a:r>
              <a:rPr lang="en-US" sz="4800">
                <a:solidFill>
                  <a:srgbClr val="000000"/>
                </a:solidFill>
                <a:latin typeface="Handy Casual"/>
              </a:rPr>
              <a:t>What is the hardest part of your daily routine? The easiest?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3756391"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Guiding Interview Questions</a:t>
            </a:r>
          </a:p>
        </p:txBody>
      </p:sp>
      <p:sp>
        <p:nvSpPr>
          <p:cNvPr name="Freeform 3" id="3"/>
          <p:cNvSpPr/>
          <p:nvPr/>
        </p:nvSpPr>
        <p:spPr>
          <a:xfrm flipH="false" flipV="false" rot="0">
            <a:off x="7724419" y="-36462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38470" y="2692631"/>
            <a:ext cx="17081358" cy="5791200"/>
          </a:xfrm>
          <a:prstGeom prst="rect">
            <a:avLst/>
          </a:prstGeom>
        </p:spPr>
        <p:txBody>
          <a:bodyPr anchor="t" rtlCol="false" tIns="0" lIns="0" bIns="0" rIns="0">
            <a:spAutoFit/>
          </a:bodyPr>
          <a:lstStyle/>
          <a:p>
            <a:pPr marL="1036320" indent="-518160" lvl="1">
              <a:lnSpc>
                <a:spcPts val="5759"/>
              </a:lnSpc>
              <a:buFont typeface="Arial"/>
              <a:buChar char="•"/>
            </a:pPr>
            <a:r>
              <a:rPr lang="en-US" sz="4800">
                <a:solidFill>
                  <a:srgbClr val="000000"/>
                </a:solidFill>
                <a:latin typeface="Handy Casual"/>
              </a:rPr>
              <a:t>Any solutions you’ve found to problems you’ve had as a mother?</a:t>
            </a:r>
          </a:p>
          <a:p>
            <a:pPr marL="1036320" indent="-518160" lvl="1">
              <a:lnSpc>
                <a:spcPts val="5759"/>
              </a:lnSpc>
              <a:buFont typeface="Arial"/>
              <a:buChar char="•"/>
            </a:pPr>
            <a:r>
              <a:rPr lang="en-US" sz="4800">
                <a:solidFill>
                  <a:srgbClr val="000000"/>
                </a:solidFill>
                <a:latin typeface="Handy Casual"/>
              </a:rPr>
              <a:t>What is your favorite tool/app/product/platform that you’ve used as a mother</a:t>
            </a:r>
          </a:p>
          <a:p>
            <a:pPr marL="1036320" indent="-518160" lvl="1">
              <a:lnSpc>
                <a:spcPts val="5759"/>
              </a:lnSpc>
              <a:buFont typeface="Arial"/>
              <a:buChar char="•"/>
            </a:pPr>
            <a:r>
              <a:rPr lang="en-US" sz="4800">
                <a:solidFill>
                  <a:srgbClr val="000000"/>
                </a:solidFill>
                <a:latin typeface="Handy Casual"/>
              </a:rPr>
              <a:t>What are some tips and tricks you would pass on to your friends/family</a:t>
            </a:r>
          </a:p>
          <a:p>
            <a:pPr marL="1036320" indent="-518160" lvl="1">
              <a:lnSpc>
                <a:spcPts val="5759"/>
              </a:lnSpc>
              <a:buFont typeface="Arial"/>
              <a:buChar char="•"/>
            </a:pPr>
            <a:r>
              <a:rPr lang="en-US" sz="4800">
                <a:solidFill>
                  <a:srgbClr val="000000"/>
                </a:solidFill>
                <a:latin typeface="Handy Casual"/>
              </a:rPr>
              <a:t>What are some processes you feel are redundant or inefficient?</a:t>
            </a:r>
          </a:p>
          <a:p>
            <a:pPr marL="1036320" indent="-518160" lvl="1">
              <a:lnSpc>
                <a:spcPts val="5759"/>
              </a:lnSpc>
              <a:buFont typeface="Arial"/>
              <a:buChar char="•"/>
            </a:pPr>
            <a:r>
              <a:rPr lang="en-US" sz="4800">
                <a:solidFill>
                  <a:srgbClr val="000000"/>
                </a:solidFill>
                <a:latin typeface="Handy Casual"/>
              </a:rPr>
              <a:t>What would make your life easier?</a:t>
            </a:r>
          </a:p>
          <a:p>
            <a:pPr marL="1036320" indent="-518160" lvl="1">
              <a:lnSpc>
                <a:spcPts val="5759"/>
              </a:lnSpc>
              <a:buFont typeface="Arial"/>
              <a:buChar char="•"/>
            </a:pPr>
            <a:r>
              <a:rPr lang="en-US" sz="4800">
                <a:solidFill>
                  <a:srgbClr val="000000"/>
                </a:solidFill>
                <a:latin typeface="Handy Casual"/>
              </a:rPr>
              <a:t>Favorite and least favorite parts of motherhood or your daily routine right now</a:t>
            </a:r>
          </a:p>
          <a:p>
            <a:pPr marL="1036320" indent="-518160" lvl="1">
              <a:lnSpc>
                <a:spcPts val="5759"/>
              </a:lnSpc>
              <a:buFont typeface="Arial"/>
              <a:buChar char="•"/>
            </a:pPr>
            <a:r>
              <a:rPr lang="en-US" sz="4800">
                <a:solidFill>
                  <a:srgbClr val="000000"/>
                </a:solidFill>
                <a:latin typeface="Handy Casual"/>
              </a:rPr>
              <a:t>What’s something you wish you could automate or have someone do for you</a:t>
            </a:r>
          </a:p>
          <a:p>
            <a:pPr marL="1036320" indent="-518160" lvl="1">
              <a:lnSpc>
                <a:spcPts val="5759"/>
              </a:lnSpc>
              <a:buFont typeface="Arial"/>
              <a:buChar char="•"/>
            </a:pPr>
            <a:r>
              <a:rPr lang="en-US" sz="4800">
                <a:solidFill>
                  <a:srgbClr val="000000"/>
                </a:solidFill>
                <a:latin typeface="Handy Casual"/>
              </a:rPr>
              <a:t>What childcare benefits does your company offer?</a:t>
            </a:r>
          </a:p>
        </p:txBody>
      </p:sp>
      <p:sp>
        <p:nvSpPr>
          <p:cNvPr name="Freeform 5" id="5"/>
          <p:cNvSpPr/>
          <p:nvPr/>
        </p:nvSpPr>
        <p:spPr>
          <a:xfrm flipH="false" flipV="false" rot="-10800000">
            <a:off x="-1372308" y="9247879"/>
            <a:ext cx="9279203" cy="2078243"/>
          </a:xfrm>
          <a:custGeom>
            <a:avLst/>
            <a:gdLst/>
            <a:ahLst/>
            <a:cxnLst/>
            <a:rect r="r" b="b" t="t" l="l"/>
            <a:pathLst>
              <a:path h="2078243" w="9279203">
                <a:moveTo>
                  <a:pt x="0" y="0"/>
                </a:moveTo>
                <a:lnTo>
                  <a:pt x="9279204" y="0"/>
                </a:lnTo>
                <a:lnTo>
                  <a:pt x="9279204"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2658123"/>
            <a:ext cx="16086127" cy="6200775"/>
          </a:xfrm>
          <a:prstGeom prst="rect">
            <a:avLst/>
          </a:prstGeom>
        </p:spPr>
        <p:txBody>
          <a:bodyPr anchor="t" rtlCol="false" tIns="0" lIns="0" bIns="0" rIns="0">
            <a:spAutoFit/>
          </a:bodyPr>
          <a:lstStyle/>
          <a:p>
            <a:pPr>
              <a:lnSpc>
                <a:spcPts val="7116"/>
              </a:lnSpc>
            </a:pPr>
            <a:r>
              <a:rPr lang="en-US" sz="5930">
                <a:solidFill>
                  <a:srgbClr val="000000"/>
                </a:solidFill>
                <a:latin typeface="Handy Casual"/>
              </a:rPr>
              <a:t>General Constraints:</a:t>
            </a:r>
          </a:p>
          <a:p>
            <a:pPr marL="1042910" indent="-521455" lvl="1">
              <a:lnSpc>
                <a:spcPts val="5796"/>
              </a:lnSpc>
              <a:buFont typeface="Arial"/>
              <a:buChar char="•"/>
            </a:pPr>
            <a:r>
              <a:rPr lang="en-US" sz="4830">
                <a:solidFill>
                  <a:srgbClr val="000000"/>
                </a:solidFill>
                <a:latin typeface="Handy Casual"/>
              </a:rPr>
              <a:t>Reachable audience</a:t>
            </a:r>
          </a:p>
          <a:p>
            <a:pPr marL="1042910" indent="-521455" lvl="1">
              <a:lnSpc>
                <a:spcPts val="5796"/>
              </a:lnSpc>
              <a:buFont typeface="Arial"/>
              <a:buChar char="•"/>
            </a:pPr>
            <a:r>
              <a:rPr lang="en-US" sz="4830">
                <a:solidFill>
                  <a:srgbClr val="000000"/>
                </a:solidFill>
                <a:latin typeface="Handy Casual"/>
              </a:rPr>
              <a:t>Within studio theme</a:t>
            </a:r>
          </a:p>
          <a:p>
            <a:pPr>
              <a:lnSpc>
                <a:spcPts val="5796"/>
              </a:lnSpc>
            </a:pPr>
          </a:p>
          <a:p>
            <a:pPr>
              <a:lnSpc>
                <a:spcPts val="7116"/>
              </a:lnSpc>
            </a:pPr>
            <a:r>
              <a:rPr lang="en-US" sz="5930">
                <a:solidFill>
                  <a:srgbClr val="000000"/>
                </a:solidFill>
                <a:latin typeface="Handy Casual"/>
              </a:rPr>
              <a:t>Self Imposed</a:t>
            </a:r>
            <a:r>
              <a:rPr lang="en-US" sz="5930">
                <a:solidFill>
                  <a:srgbClr val="000000"/>
                </a:solidFill>
                <a:latin typeface="Handy Casual"/>
              </a:rPr>
              <a:t> Constraints:</a:t>
            </a:r>
          </a:p>
          <a:p>
            <a:pPr marL="1042910" indent="-521455" lvl="1">
              <a:lnSpc>
                <a:spcPts val="5796"/>
              </a:lnSpc>
              <a:buFont typeface="Arial"/>
              <a:buChar char="•"/>
            </a:pPr>
            <a:r>
              <a:rPr lang="en-US" sz="4830">
                <a:solidFill>
                  <a:srgbClr val="000000"/>
                </a:solidFill>
                <a:latin typeface="Handy Casual"/>
              </a:rPr>
              <a:t>Some sort of connection</a:t>
            </a:r>
          </a:p>
          <a:p>
            <a:pPr marL="2085821" indent="-695274" lvl="2">
              <a:lnSpc>
                <a:spcPts val="5796"/>
              </a:lnSpc>
              <a:buFont typeface="Arial"/>
              <a:buChar char="⚬"/>
            </a:pPr>
            <a:r>
              <a:rPr lang="en-US" sz="4830">
                <a:solidFill>
                  <a:srgbClr val="000000"/>
                </a:solidFill>
                <a:latin typeface="Handy Casual"/>
              </a:rPr>
              <a:t>Ex: not B2B </a:t>
            </a:r>
          </a:p>
          <a:p>
            <a:pPr>
              <a:lnSpc>
                <a:spcPts val="5796"/>
              </a:lnSpc>
            </a:pPr>
          </a:p>
        </p:txBody>
      </p:sp>
      <p:sp>
        <p:nvSpPr>
          <p:cNvPr name="Freeform 3" id="3"/>
          <p:cNvSpPr/>
          <p:nvPr/>
        </p:nvSpPr>
        <p:spPr>
          <a:xfrm flipH="false" flipV="false" rot="0">
            <a:off x="8103338" y="2741130"/>
            <a:ext cx="3022143" cy="3022143"/>
          </a:xfrm>
          <a:custGeom>
            <a:avLst/>
            <a:gdLst/>
            <a:ahLst/>
            <a:cxnLst/>
            <a:rect r="r" b="b" t="t" l="l"/>
            <a:pathLst>
              <a:path h="3022143" w="3022143">
                <a:moveTo>
                  <a:pt x="0" y="0"/>
                </a:moveTo>
                <a:lnTo>
                  <a:pt x="3022143" y="0"/>
                </a:lnTo>
                <a:lnTo>
                  <a:pt x="3022143" y="3022143"/>
                </a:lnTo>
                <a:lnTo>
                  <a:pt x="0" y="3022143"/>
                </a:lnTo>
                <a:lnTo>
                  <a:pt x="0" y="0"/>
                </a:lnTo>
                <a:close/>
              </a:path>
            </a:pathLst>
          </a:custGeom>
          <a:blipFill>
            <a:blip r:embed="rId2"/>
            <a:stretch>
              <a:fillRect l="0" t="0" r="0" b="0"/>
            </a:stretch>
          </a:blipFill>
        </p:spPr>
      </p:sp>
      <p:sp>
        <p:nvSpPr>
          <p:cNvPr name="TextBox 4" id="4"/>
          <p:cNvSpPr txBox="true"/>
          <p:nvPr/>
        </p:nvSpPr>
        <p:spPr>
          <a:xfrm rot="0">
            <a:off x="1028700" y="1019175"/>
            <a:ext cx="730778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Problem Domain</a:t>
            </a:r>
          </a:p>
        </p:txBody>
      </p:sp>
      <p:sp>
        <p:nvSpPr>
          <p:cNvPr name="Freeform 5" id="5"/>
          <p:cNvSpPr/>
          <p:nvPr/>
        </p:nvSpPr>
        <p:spPr>
          <a:xfrm flipH="false" flipV="false" rot="0">
            <a:off x="7051433"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3">
              <a:extLst>
                <a:ext uri="{96DAC541-7B7A-43D3-8B79-37D633B846F1}">
                  <asvg:svgBlip xmlns:asvg="http://schemas.microsoft.com/office/drawing/2016/SVG/main" r:embed="rId4"/>
                </a:ext>
              </a:extLst>
            </a:blip>
            <a:stretch>
              <a:fillRect l="-62081"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TextBox 2" id="2"/>
          <p:cNvSpPr txBox="true"/>
          <p:nvPr/>
        </p:nvSpPr>
        <p:spPr>
          <a:xfrm rot="0">
            <a:off x="1028700" y="2658123"/>
            <a:ext cx="16086127" cy="6200775"/>
          </a:xfrm>
          <a:prstGeom prst="rect">
            <a:avLst/>
          </a:prstGeom>
        </p:spPr>
        <p:txBody>
          <a:bodyPr anchor="t" rtlCol="false" tIns="0" lIns="0" bIns="0" rIns="0">
            <a:spAutoFit/>
          </a:bodyPr>
          <a:lstStyle/>
          <a:p>
            <a:pPr>
              <a:lnSpc>
                <a:spcPts val="7116"/>
              </a:lnSpc>
            </a:pPr>
            <a:r>
              <a:rPr lang="en-US" sz="5930">
                <a:solidFill>
                  <a:srgbClr val="000000"/>
                </a:solidFill>
                <a:latin typeface="Handy Casual"/>
              </a:rPr>
              <a:t>General Constraints:</a:t>
            </a:r>
          </a:p>
          <a:p>
            <a:pPr marL="1042910" indent="-521455" lvl="1">
              <a:lnSpc>
                <a:spcPts val="5796"/>
              </a:lnSpc>
              <a:buFont typeface="Arial"/>
              <a:buChar char="•"/>
            </a:pPr>
            <a:r>
              <a:rPr lang="en-US" sz="4830">
                <a:solidFill>
                  <a:srgbClr val="000000"/>
                </a:solidFill>
                <a:latin typeface="Handy Casual"/>
              </a:rPr>
              <a:t>Reachable audience</a:t>
            </a:r>
          </a:p>
          <a:p>
            <a:pPr marL="1042910" indent="-521455" lvl="1">
              <a:lnSpc>
                <a:spcPts val="5796"/>
              </a:lnSpc>
              <a:buFont typeface="Arial"/>
              <a:buChar char="•"/>
            </a:pPr>
            <a:r>
              <a:rPr lang="en-US" sz="4830">
                <a:solidFill>
                  <a:srgbClr val="000000"/>
                </a:solidFill>
                <a:latin typeface="Handy Casual"/>
              </a:rPr>
              <a:t>Within studio theme</a:t>
            </a:r>
          </a:p>
          <a:p>
            <a:pPr>
              <a:lnSpc>
                <a:spcPts val="5796"/>
              </a:lnSpc>
            </a:pPr>
          </a:p>
          <a:p>
            <a:pPr>
              <a:lnSpc>
                <a:spcPts val="7116"/>
              </a:lnSpc>
            </a:pPr>
            <a:r>
              <a:rPr lang="en-US" sz="5930">
                <a:solidFill>
                  <a:srgbClr val="000000"/>
                </a:solidFill>
                <a:latin typeface="Handy Casual"/>
              </a:rPr>
              <a:t>Self Imposed</a:t>
            </a:r>
            <a:r>
              <a:rPr lang="en-US" sz="5930">
                <a:solidFill>
                  <a:srgbClr val="000000"/>
                </a:solidFill>
                <a:latin typeface="Handy Casual"/>
              </a:rPr>
              <a:t> Constraints:</a:t>
            </a:r>
          </a:p>
          <a:p>
            <a:pPr marL="1042910" indent="-521455" lvl="1">
              <a:lnSpc>
                <a:spcPts val="5796"/>
              </a:lnSpc>
              <a:buFont typeface="Arial"/>
              <a:buChar char="•"/>
            </a:pPr>
            <a:r>
              <a:rPr lang="en-US" sz="4830">
                <a:solidFill>
                  <a:srgbClr val="000000"/>
                </a:solidFill>
                <a:latin typeface="Handy Casual"/>
              </a:rPr>
              <a:t>Some sort of connection</a:t>
            </a:r>
          </a:p>
          <a:p>
            <a:pPr marL="2085821" indent="-695274" lvl="2">
              <a:lnSpc>
                <a:spcPts val="5796"/>
              </a:lnSpc>
              <a:buFont typeface="Arial"/>
              <a:buChar char="⚬"/>
            </a:pPr>
            <a:r>
              <a:rPr lang="en-US" sz="4830">
                <a:solidFill>
                  <a:srgbClr val="000000"/>
                </a:solidFill>
                <a:latin typeface="Handy Casual"/>
              </a:rPr>
              <a:t>Ex: not B2B </a:t>
            </a:r>
          </a:p>
          <a:p>
            <a:pPr>
              <a:lnSpc>
                <a:spcPts val="5796"/>
              </a:lnSpc>
            </a:pPr>
          </a:p>
        </p:txBody>
      </p:sp>
      <p:sp>
        <p:nvSpPr>
          <p:cNvPr name="Freeform 3" id="3"/>
          <p:cNvSpPr/>
          <p:nvPr/>
        </p:nvSpPr>
        <p:spPr>
          <a:xfrm flipH="false" flipV="false" rot="0">
            <a:off x="8103338" y="2741130"/>
            <a:ext cx="3022143" cy="3022143"/>
          </a:xfrm>
          <a:custGeom>
            <a:avLst/>
            <a:gdLst/>
            <a:ahLst/>
            <a:cxnLst/>
            <a:rect r="r" b="b" t="t" l="l"/>
            <a:pathLst>
              <a:path h="3022143" w="3022143">
                <a:moveTo>
                  <a:pt x="0" y="0"/>
                </a:moveTo>
                <a:lnTo>
                  <a:pt x="3022143" y="0"/>
                </a:lnTo>
                <a:lnTo>
                  <a:pt x="3022143" y="3022143"/>
                </a:lnTo>
                <a:lnTo>
                  <a:pt x="0" y="3022143"/>
                </a:lnTo>
                <a:lnTo>
                  <a:pt x="0" y="0"/>
                </a:lnTo>
                <a:close/>
              </a:path>
            </a:pathLst>
          </a:custGeom>
          <a:blipFill>
            <a:blip r:embed="rId2"/>
            <a:stretch>
              <a:fillRect l="0" t="0" r="0" b="0"/>
            </a:stretch>
          </a:blipFill>
        </p:spPr>
      </p:sp>
      <p:sp>
        <p:nvSpPr>
          <p:cNvPr name="TextBox 4" id="4"/>
          <p:cNvSpPr txBox="true"/>
          <p:nvPr/>
        </p:nvSpPr>
        <p:spPr>
          <a:xfrm rot="0">
            <a:off x="1028700" y="1019175"/>
            <a:ext cx="730778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Problem Domain</a:t>
            </a:r>
          </a:p>
        </p:txBody>
      </p:sp>
      <p:sp>
        <p:nvSpPr>
          <p:cNvPr name="Freeform 5" id="5"/>
          <p:cNvSpPr/>
          <p:nvPr/>
        </p:nvSpPr>
        <p:spPr>
          <a:xfrm flipH="false" flipV="false" rot="0">
            <a:off x="12229983" y="1695450"/>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3"/>
            <a:stretch>
              <a:fillRect l="0" t="0" r="0" b="0"/>
            </a:stretch>
          </a:blipFill>
        </p:spPr>
      </p:sp>
      <p:sp>
        <p:nvSpPr>
          <p:cNvPr name="Freeform 6" id="6"/>
          <p:cNvSpPr/>
          <p:nvPr/>
        </p:nvSpPr>
        <p:spPr>
          <a:xfrm flipH="false" flipV="false" rot="0">
            <a:off x="7051433"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4">
              <a:extLst>
                <a:ext uri="{96DAC541-7B7A-43D3-8B79-37D633B846F1}">
                  <asvg:svgBlip xmlns:asvg="http://schemas.microsoft.com/office/drawing/2016/SVG/main" r:embed="rId5"/>
                </a:ext>
              </a:extLst>
            </a:blip>
            <a:stretch>
              <a:fillRect l="-62081"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12229983" y="1695450"/>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2"/>
            <a:stretch>
              <a:fillRect l="0" t="0" r="0" b="0"/>
            </a:stretch>
          </a:blipFill>
        </p:spPr>
      </p:sp>
      <p:sp>
        <p:nvSpPr>
          <p:cNvPr name="TextBox 3" id="3"/>
          <p:cNvSpPr txBox="true"/>
          <p:nvPr/>
        </p:nvSpPr>
        <p:spPr>
          <a:xfrm rot="0">
            <a:off x="1028700" y="2658123"/>
            <a:ext cx="16086127" cy="6200775"/>
          </a:xfrm>
          <a:prstGeom prst="rect">
            <a:avLst/>
          </a:prstGeom>
        </p:spPr>
        <p:txBody>
          <a:bodyPr anchor="t" rtlCol="false" tIns="0" lIns="0" bIns="0" rIns="0">
            <a:spAutoFit/>
          </a:bodyPr>
          <a:lstStyle/>
          <a:p>
            <a:pPr>
              <a:lnSpc>
                <a:spcPts val="7116"/>
              </a:lnSpc>
            </a:pPr>
            <a:r>
              <a:rPr lang="en-US" sz="5930">
                <a:solidFill>
                  <a:srgbClr val="000000"/>
                </a:solidFill>
                <a:latin typeface="Handy Casual"/>
              </a:rPr>
              <a:t>General Constraints:</a:t>
            </a:r>
          </a:p>
          <a:p>
            <a:pPr marL="1042910" indent="-521455" lvl="1">
              <a:lnSpc>
                <a:spcPts val="5796"/>
              </a:lnSpc>
              <a:buFont typeface="Arial"/>
              <a:buChar char="•"/>
            </a:pPr>
            <a:r>
              <a:rPr lang="en-US" sz="4830">
                <a:solidFill>
                  <a:srgbClr val="000000"/>
                </a:solidFill>
                <a:latin typeface="Handy Casual"/>
              </a:rPr>
              <a:t>Reachable audience</a:t>
            </a:r>
          </a:p>
          <a:p>
            <a:pPr marL="1042910" indent="-521455" lvl="1">
              <a:lnSpc>
                <a:spcPts val="5796"/>
              </a:lnSpc>
              <a:buFont typeface="Arial"/>
              <a:buChar char="•"/>
            </a:pPr>
            <a:r>
              <a:rPr lang="en-US" sz="4830">
                <a:solidFill>
                  <a:srgbClr val="000000"/>
                </a:solidFill>
                <a:latin typeface="Handy Casual"/>
              </a:rPr>
              <a:t>Within studio theme</a:t>
            </a:r>
          </a:p>
          <a:p>
            <a:pPr>
              <a:lnSpc>
                <a:spcPts val="5796"/>
              </a:lnSpc>
            </a:pPr>
          </a:p>
          <a:p>
            <a:pPr>
              <a:lnSpc>
                <a:spcPts val="7116"/>
              </a:lnSpc>
            </a:pPr>
            <a:r>
              <a:rPr lang="en-US" sz="5930">
                <a:solidFill>
                  <a:srgbClr val="000000"/>
                </a:solidFill>
                <a:latin typeface="Handy Casual"/>
              </a:rPr>
              <a:t>Self Imposed</a:t>
            </a:r>
            <a:r>
              <a:rPr lang="en-US" sz="5930">
                <a:solidFill>
                  <a:srgbClr val="000000"/>
                </a:solidFill>
                <a:latin typeface="Handy Casual"/>
              </a:rPr>
              <a:t> Constraints:</a:t>
            </a:r>
          </a:p>
          <a:p>
            <a:pPr marL="1042910" indent="-521455" lvl="1">
              <a:lnSpc>
                <a:spcPts val="5796"/>
              </a:lnSpc>
              <a:buFont typeface="Arial"/>
              <a:buChar char="•"/>
            </a:pPr>
            <a:r>
              <a:rPr lang="en-US" sz="4830">
                <a:solidFill>
                  <a:srgbClr val="000000"/>
                </a:solidFill>
                <a:latin typeface="Handy Casual"/>
              </a:rPr>
              <a:t>Some sort of connection</a:t>
            </a:r>
          </a:p>
          <a:p>
            <a:pPr marL="2085821" indent="-695274" lvl="2">
              <a:lnSpc>
                <a:spcPts val="5796"/>
              </a:lnSpc>
              <a:buFont typeface="Arial"/>
              <a:buChar char="⚬"/>
            </a:pPr>
            <a:r>
              <a:rPr lang="en-US" sz="4830">
                <a:solidFill>
                  <a:srgbClr val="000000"/>
                </a:solidFill>
                <a:latin typeface="Handy Casual"/>
              </a:rPr>
              <a:t>Ex: not B2B </a:t>
            </a:r>
          </a:p>
          <a:p>
            <a:pPr>
              <a:lnSpc>
                <a:spcPts val="5796"/>
              </a:lnSpc>
            </a:pPr>
          </a:p>
        </p:txBody>
      </p:sp>
      <p:sp>
        <p:nvSpPr>
          <p:cNvPr name="Freeform 4" id="4"/>
          <p:cNvSpPr/>
          <p:nvPr/>
        </p:nvSpPr>
        <p:spPr>
          <a:xfrm flipH="false" flipV="false" rot="0">
            <a:off x="8103338" y="2741130"/>
            <a:ext cx="3022143" cy="3022143"/>
          </a:xfrm>
          <a:custGeom>
            <a:avLst/>
            <a:gdLst/>
            <a:ahLst/>
            <a:cxnLst/>
            <a:rect r="r" b="b" t="t" l="l"/>
            <a:pathLst>
              <a:path h="3022143" w="3022143">
                <a:moveTo>
                  <a:pt x="0" y="0"/>
                </a:moveTo>
                <a:lnTo>
                  <a:pt x="3022143" y="0"/>
                </a:lnTo>
                <a:lnTo>
                  <a:pt x="3022143" y="3022143"/>
                </a:lnTo>
                <a:lnTo>
                  <a:pt x="0" y="3022143"/>
                </a:lnTo>
                <a:lnTo>
                  <a:pt x="0" y="0"/>
                </a:lnTo>
                <a:close/>
              </a:path>
            </a:pathLst>
          </a:custGeom>
          <a:blipFill>
            <a:blip r:embed="rId3"/>
            <a:stretch>
              <a:fillRect l="0" t="0" r="0" b="0"/>
            </a:stretch>
          </a:blipFill>
        </p:spPr>
      </p:sp>
      <p:sp>
        <p:nvSpPr>
          <p:cNvPr name="Freeform 5" id="5"/>
          <p:cNvSpPr/>
          <p:nvPr/>
        </p:nvSpPr>
        <p:spPr>
          <a:xfrm flipH="false" flipV="false" rot="0">
            <a:off x="10236177" y="4951218"/>
            <a:ext cx="3659610" cy="3659610"/>
          </a:xfrm>
          <a:custGeom>
            <a:avLst/>
            <a:gdLst/>
            <a:ahLst/>
            <a:cxnLst/>
            <a:rect r="r" b="b" t="t" l="l"/>
            <a:pathLst>
              <a:path h="3659610" w="3659610">
                <a:moveTo>
                  <a:pt x="0" y="0"/>
                </a:moveTo>
                <a:lnTo>
                  <a:pt x="3659610" y="0"/>
                </a:lnTo>
                <a:lnTo>
                  <a:pt x="3659610" y="3659610"/>
                </a:lnTo>
                <a:lnTo>
                  <a:pt x="0" y="3659610"/>
                </a:lnTo>
                <a:lnTo>
                  <a:pt x="0" y="0"/>
                </a:lnTo>
                <a:close/>
              </a:path>
            </a:pathLst>
          </a:custGeom>
          <a:blipFill>
            <a:blip r:embed="rId4"/>
            <a:stretch>
              <a:fillRect l="0" t="0" r="0" b="0"/>
            </a:stretch>
          </a:blipFill>
        </p:spPr>
      </p:sp>
      <p:sp>
        <p:nvSpPr>
          <p:cNvPr name="TextBox 6" id="6"/>
          <p:cNvSpPr txBox="true"/>
          <p:nvPr/>
        </p:nvSpPr>
        <p:spPr>
          <a:xfrm rot="0">
            <a:off x="1028700" y="1019175"/>
            <a:ext cx="730778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Problem Domain</a:t>
            </a:r>
          </a:p>
        </p:txBody>
      </p:sp>
      <p:sp>
        <p:nvSpPr>
          <p:cNvPr name="Freeform 7" id="7"/>
          <p:cNvSpPr/>
          <p:nvPr/>
        </p:nvSpPr>
        <p:spPr>
          <a:xfrm flipH="false" flipV="false" rot="0">
            <a:off x="7051433"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5">
              <a:extLst>
                <a:ext uri="{96DAC541-7B7A-43D3-8B79-37D633B846F1}">
                  <asvg:svgBlip xmlns:asvg="http://schemas.microsoft.com/office/drawing/2016/SVG/main" r:embed="rId6"/>
                </a:ext>
              </a:extLst>
            </a:blip>
            <a:stretch>
              <a:fillRect l="-62081"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12229983" y="1695450"/>
            <a:ext cx="5029317" cy="5029317"/>
          </a:xfrm>
          <a:custGeom>
            <a:avLst/>
            <a:gdLst/>
            <a:ahLst/>
            <a:cxnLst/>
            <a:rect r="r" b="b" t="t" l="l"/>
            <a:pathLst>
              <a:path h="5029317" w="5029317">
                <a:moveTo>
                  <a:pt x="0" y="0"/>
                </a:moveTo>
                <a:lnTo>
                  <a:pt x="5029317" y="0"/>
                </a:lnTo>
                <a:lnTo>
                  <a:pt x="5029317" y="5029317"/>
                </a:lnTo>
                <a:lnTo>
                  <a:pt x="0" y="5029317"/>
                </a:lnTo>
                <a:lnTo>
                  <a:pt x="0" y="0"/>
                </a:lnTo>
                <a:close/>
              </a:path>
            </a:pathLst>
          </a:custGeom>
          <a:blipFill>
            <a:blip r:embed="rId2"/>
            <a:stretch>
              <a:fillRect l="0" t="0" r="0" b="0"/>
            </a:stretch>
          </a:blipFill>
        </p:spPr>
      </p:sp>
      <p:sp>
        <p:nvSpPr>
          <p:cNvPr name="Freeform 3" id="3"/>
          <p:cNvSpPr/>
          <p:nvPr/>
        </p:nvSpPr>
        <p:spPr>
          <a:xfrm flipH="false" flipV="false" rot="0">
            <a:off x="8103338" y="2741130"/>
            <a:ext cx="3022143" cy="3022143"/>
          </a:xfrm>
          <a:custGeom>
            <a:avLst/>
            <a:gdLst/>
            <a:ahLst/>
            <a:cxnLst/>
            <a:rect r="r" b="b" t="t" l="l"/>
            <a:pathLst>
              <a:path h="3022143" w="3022143">
                <a:moveTo>
                  <a:pt x="0" y="0"/>
                </a:moveTo>
                <a:lnTo>
                  <a:pt x="3022143" y="0"/>
                </a:lnTo>
                <a:lnTo>
                  <a:pt x="3022143" y="3022143"/>
                </a:lnTo>
                <a:lnTo>
                  <a:pt x="0" y="3022143"/>
                </a:lnTo>
                <a:lnTo>
                  <a:pt x="0" y="0"/>
                </a:lnTo>
                <a:close/>
              </a:path>
            </a:pathLst>
          </a:custGeom>
          <a:blipFill>
            <a:blip r:embed="rId3"/>
            <a:stretch>
              <a:fillRect l="0" t="0" r="0" b="0"/>
            </a:stretch>
          </a:blipFill>
        </p:spPr>
      </p:sp>
      <p:sp>
        <p:nvSpPr>
          <p:cNvPr name="Freeform 4" id="4"/>
          <p:cNvSpPr/>
          <p:nvPr/>
        </p:nvSpPr>
        <p:spPr>
          <a:xfrm flipH="false" flipV="false" rot="0">
            <a:off x="10236177" y="4951218"/>
            <a:ext cx="3659610" cy="3659610"/>
          </a:xfrm>
          <a:custGeom>
            <a:avLst/>
            <a:gdLst/>
            <a:ahLst/>
            <a:cxnLst/>
            <a:rect r="r" b="b" t="t" l="l"/>
            <a:pathLst>
              <a:path h="3659610" w="3659610">
                <a:moveTo>
                  <a:pt x="0" y="0"/>
                </a:moveTo>
                <a:lnTo>
                  <a:pt x="3659610" y="0"/>
                </a:lnTo>
                <a:lnTo>
                  <a:pt x="3659610" y="3659610"/>
                </a:lnTo>
                <a:lnTo>
                  <a:pt x="0" y="3659610"/>
                </a:lnTo>
                <a:lnTo>
                  <a:pt x="0" y="0"/>
                </a:lnTo>
                <a:close/>
              </a:path>
            </a:pathLst>
          </a:custGeom>
          <a:blipFill>
            <a:blip r:embed="rId4"/>
            <a:stretch>
              <a:fillRect l="0" t="0" r="0" b="0"/>
            </a:stretch>
          </a:blipFill>
        </p:spPr>
      </p:sp>
      <p:sp>
        <p:nvSpPr>
          <p:cNvPr name="Freeform 5" id="5"/>
          <p:cNvSpPr/>
          <p:nvPr/>
        </p:nvSpPr>
        <p:spPr>
          <a:xfrm flipH="false" flipV="false" rot="0">
            <a:off x="9071763" y="1695450"/>
            <a:ext cx="6860494" cy="7200900"/>
          </a:xfrm>
          <a:custGeom>
            <a:avLst/>
            <a:gdLst/>
            <a:ahLst/>
            <a:cxnLst/>
            <a:rect r="r" b="b" t="t" l="l"/>
            <a:pathLst>
              <a:path h="7200900" w="6860494">
                <a:moveTo>
                  <a:pt x="0" y="0"/>
                </a:moveTo>
                <a:lnTo>
                  <a:pt x="6860494" y="0"/>
                </a:lnTo>
                <a:lnTo>
                  <a:pt x="6860494" y="7200900"/>
                </a:lnTo>
                <a:lnTo>
                  <a:pt x="0" y="7200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1019175"/>
            <a:ext cx="7307783" cy="1343025"/>
          </a:xfrm>
          <a:prstGeom prst="rect">
            <a:avLst/>
          </a:prstGeom>
        </p:spPr>
        <p:txBody>
          <a:bodyPr anchor="t" rtlCol="false" tIns="0" lIns="0" bIns="0" rIns="0">
            <a:spAutoFit/>
          </a:bodyPr>
          <a:lstStyle/>
          <a:p>
            <a:pPr>
              <a:lnSpc>
                <a:spcPts val="10559"/>
              </a:lnSpc>
              <a:spcBef>
                <a:spcPct val="0"/>
              </a:spcBef>
            </a:pPr>
            <a:r>
              <a:rPr lang="en-US" sz="8799">
                <a:solidFill>
                  <a:srgbClr val="000000"/>
                </a:solidFill>
                <a:latin typeface="Krabuler"/>
              </a:rPr>
              <a:t>Problem Domain</a:t>
            </a:r>
          </a:p>
        </p:txBody>
      </p:sp>
      <p:sp>
        <p:nvSpPr>
          <p:cNvPr name="Freeform 7" id="7"/>
          <p:cNvSpPr/>
          <p:nvPr/>
        </p:nvSpPr>
        <p:spPr>
          <a:xfrm flipH="false" flipV="false" rot="0">
            <a:off x="7060958"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800000">
            <a:off x="-4089150"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7">
              <a:extLst>
                <a:ext uri="{96DAC541-7B7A-43D3-8B79-37D633B846F1}">
                  <asvg:svgBlip xmlns:asvg="http://schemas.microsoft.com/office/drawing/2016/SVG/main" r:embed="rId8"/>
                </a:ext>
              </a:extLst>
            </a:blip>
            <a:stretch>
              <a:fillRect l="-62081" t="0" r="0" b="0"/>
            </a:stretch>
          </a:blipFill>
        </p:spPr>
      </p:sp>
      <p:sp>
        <p:nvSpPr>
          <p:cNvPr name="TextBox 9" id="9"/>
          <p:cNvSpPr txBox="true"/>
          <p:nvPr/>
        </p:nvSpPr>
        <p:spPr>
          <a:xfrm rot="0">
            <a:off x="1028700" y="2658123"/>
            <a:ext cx="16086127" cy="6200775"/>
          </a:xfrm>
          <a:prstGeom prst="rect">
            <a:avLst/>
          </a:prstGeom>
        </p:spPr>
        <p:txBody>
          <a:bodyPr anchor="t" rtlCol="false" tIns="0" lIns="0" bIns="0" rIns="0">
            <a:spAutoFit/>
          </a:bodyPr>
          <a:lstStyle/>
          <a:p>
            <a:pPr>
              <a:lnSpc>
                <a:spcPts val="7116"/>
              </a:lnSpc>
            </a:pPr>
            <a:r>
              <a:rPr lang="en-US" sz="5930">
                <a:solidFill>
                  <a:srgbClr val="000000"/>
                </a:solidFill>
                <a:latin typeface="Handy Casual"/>
              </a:rPr>
              <a:t>General Constraints:</a:t>
            </a:r>
          </a:p>
          <a:p>
            <a:pPr marL="1042910" indent="-521455" lvl="1">
              <a:lnSpc>
                <a:spcPts val="5796"/>
              </a:lnSpc>
              <a:buFont typeface="Arial"/>
              <a:buChar char="•"/>
            </a:pPr>
            <a:r>
              <a:rPr lang="en-US" sz="4830">
                <a:solidFill>
                  <a:srgbClr val="000000"/>
                </a:solidFill>
                <a:latin typeface="Handy Casual"/>
              </a:rPr>
              <a:t>Reachable audience</a:t>
            </a:r>
          </a:p>
          <a:p>
            <a:pPr marL="1042910" indent="-521455" lvl="1">
              <a:lnSpc>
                <a:spcPts val="5796"/>
              </a:lnSpc>
              <a:buFont typeface="Arial"/>
              <a:buChar char="•"/>
            </a:pPr>
            <a:r>
              <a:rPr lang="en-US" sz="4830">
                <a:solidFill>
                  <a:srgbClr val="000000"/>
                </a:solidFill>
                <a:latin typeface="Handy Casual"/>
              </a:rPr>
              <a:t>Within studio theme</a:t>
            </a:r>
          </a:p>
          <a:p>
            <a:pPr>
              <a:lnSpc>
                <a:spcPts val="5796"/>
              </a:lnSpc>
            </a:pPr>
          </a:p>
          <a:p>
            <a:pPr>
              <a:lnSpc>
                <a:spcPts val="7116"/>
              </a:lnSpc>
            </a:pPr>
            <a:r>
              <a:rPr lang="en-US" sz="5930">
                <a:solidFill>
                  <a:srgbClr val="000000"/>
                </a:solidFill>
                <a:latin typeface="Handy Casual"/>
              </a:rPr>
              <a:t>Self Imposed</a:t>
            </a:r>
            <a:r>
              <a:rPr lang="en-US" sz="5930">
                <a:solidFill>
                  <a:srgbClr val="000000"/>
                </a:solidFill>
                <a:latin typeface="Handy Casual"/>
              </a:rPr>
              <a:t> Constraints:</a:t>
            </a:r>
          </a:p>
          <a:p>
            <a:pPr marL="1042910" indent="-521455" lvl="1">
              <a:lnSpc>
                <a:spcPts val="5796"/>
              </a:lnSpc>
              <a:buFont typeface="Arial"/>
              <a:buChar char="•"/>
            </a:pPr>
            <a:r>
              <a:rPr lang="en-US" sz="4830">
                <a:solidFill>
                  <a:srgbClr val="000000"/>
                </a:solidFill>
                <a:latin typeface="Handy Casual"/>
              </a:rPr>
              <a:t>Some sort of connection</a:t>
            </a:r>
          </a:p>
          <a:p>
            <a:pPr marL="2085821" indent="-695274" lvl="2">
              <a:lnSpc>
                <a:spcPts val="5796"/>
              </a:lnSpc>
              <a:buFont typeface="Arial"/>
              <a:buChar char="⚬"/>
            </a:pPr>
            <a:r>
              <a:rPr lang="en-US" sz="4830">
                <a:solidFill>
                  <a:srgbClr val="000000"/>
                </a:solidFill>
                <a:latin typeface="Handy Casual"/>
              </a:rPr>
              <a:t>Ex: not B2B </a:t>
            </a:r>
          </a:p>
          <a:p>
            <a:pPr>
              <a:lnSpc>
                <a:spcPts val="579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86071" y="6208116"/>
            <a:ext cx="2348528" cy="2687103"/>
          </a:xfrm>
          <a:custGeom>
            <a:avLst/>
            <a:gdLst/>
            <a:ahLst/>
            <a:cxnLst/>
            <a:rect r="r" b="b" t="t" l="l"/>
            <a:pathLst>
              <a:path h="2687103" w="2348528">
                <a:moveTo>
                  <a:pt x="0" y="0"/>
                </a:moveTo>
                <a:lnTo>
                  <a:pt x="2348527" y="0"/>
                </a:lnTo>
                <a:lnTo>
                  <a:pt x="2348527" y="2687103"/>
                </a:lnTo>
                <a:lnTo>
                  <a:pt x="0" y="26871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070242" y="4268508"/>
            <a:ext cx="8147517" cy="2064309"/>
          </a:xfrm>
          <a:prstGeom prst="rect">
            <a:avLst/>
          </a:prstGeom>
        </p:spPr>
        <p:txBody>
          <a:bodyPr anchor="t" rtlCol="false" tIns="0" lIns="0" bIns="0" rIns="0">
            <a:spAutoFit/>
          </a:bodyPr>
          <a:lstStyle/>
          <a:p>
            <a:pPr algn="ctr">
              <a:lnSpc>
                <a:spcPts val="15460"/>
              </a:lnSpc>
            </a:pPr>
            <a:r>
              <a:rPr lang="en-US" sz="15616" spc="343">
                <a:solidFill>
                  <a:srgbClr val="000000"/>
                </a:solidFill>
                <a:latin typeface="Pompiere"/>
              </a:rPr>
              <a:t>Mothers!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DAFwVfSEKfg</dc:identifier>
  <dcterms:modified xsi:type="dcterms:W3CDTF">2011-08-01T06:04:30Z</dcterms:modified>
  <cp:revision>1</cp:revision>
  <dc:title>A1: Needfinding</dc:title>
</cp:coreProperties>
</file>